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4" r:id="rId10"/>
    <p:sldId id="272" r:id="rId11"/>
    <p:sldId id="276" r:id="rId12"/>
    <p:sldId id="275" r:id="rId13"/>
    <p:sldId id="277" r:id="rId14"/>
    <p:sldId id="273" r:id="rId15"/>
    <p:sldId id="278" r:id="rId16"/>
    <p:sldId id="279" r:id="rId17"/>
    <p:sldId id="280" r:id="rId18"/>
    <p:sldId id="271" r:id="rId19"/>
    <p:sldId id="281" r:id="rId20"/>
    <p:sldId id="285" r:id="rId21"/>
    <p:sldId id="286" r:id="rId22"/>
    <p:sldId id="282" r:id="rId23"/>
    <p:sldId id="283" r:id="rId24"/>
    <p:sldId id="284" r:id="rId25"/>
    <p:sldId id="269" r:id="rId26"/>
    <p:sldId id="270" r:id="rId27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SemiBold" panose="020B0706030804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EFA6FE-0150-491F-9EE7-7C915A5094E7}">
  <a:tblStyle styleId="{B3EFA6FE-0150-491F-9EE7-7C915A5094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158" autoAdjust="0"/>
  </p:normalViewPr>
  <p:slideViewPr>
    <p:cSldViewPr snapToGrid="0">
      <p:cViewPr>
        <p:scale>
          <a:sx n="150" d="100"/>
          <a:sy n="150" d="100"/>
        </p:scale>
        <p:origin x="120" y="-21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61CCDD53-C5F4-5946-BC27-32468790B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99f9e222f_0_135:notes">
            <a:extLst>
              <a:ext uri="{FF2B5EF4-FFF2-40B4-BE49-F238E27FC236}">
                <a16:creationId xmlns:a16="http://schemas.microsoft.com/office/drawing/2014/main" id="{4B1C79A7-7584-3A21-9D30-51F4D6052E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99f9e222f_0_135:notes">
            <a:extLst>
              <a:ext uri="{FF2B5EF4-FFF2-40B4-BE49-F238E27FC236}">
                <a16:creationId xmlns:a16="http://schemas.microsoft.com/office/drawing/2014/main" id="{22F71225-6A70-E4DC-E33E-9B7C960FCB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imagem de cima temos um exemplo de arquivo de rotas, no caso do usuário, que eu defino rotas públicas, no caso sem o parâmetro de autenticação do fastify, como registro, login e as rotas de recuperação de senha. Assim como as rotas privadas, que dependem de autenticação, como a rota que obtém o perfil do aluno e a que atualiza senha.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Abaixo tem um exemplo de validações realizada no </a:t>
            </a:r>
            <a:r>
              <a:rPr lang="pt-BR" dirty="0" err="1"/>
              <a:t>controller</a:t>
            </a:r>
            <a:r>
              <a:rPr lang="pt-BR" dirty="0"/>
              <a:t> de usuário, mais especificamente na função de registro, onde é checado se algum campo não foi enviado e se existe um usuário com esse </a:t>
            </a:r>
            <a:r>
              <a:rPr lang="pt-BR" dirty="0" err="1"/>
              <a:t>email</a:t>
            </a:r>
            <a:r>
              <a:rPr lang="pt-BR" dirty="0"/>
              <a:t> já cadastrado. Os retornos com o erro 400 para indicar um erro.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0804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39CFACD1-DC53-0B06-2F56-F3E1197D3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99f9e222f_0_135:notes">
            <a:extLst>
              <a:ext uri="{FF2B5EF4-FFF2-40B4-BE49-F238E27FC236}">
                <a16:creationId xmlns:a16="http://schemas.microsoft.com/office/drawing/2014/main" id="{FBFCEB43-6AB1-67A6-47D8-08287AA67A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99f9e222f_0_135:notes">
            <a:extLst>
              <a:ext uri="{FF2B5EF4-FFF2-40B4-BE49-F238E27FC236}">
                <a16:creationId xmlns:a16="http://schemas.microsoft.com/office/drawing/2014/main" id="{B2E0D2C9-B963-94E6-6184-771515E021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esquerda temos a </a:t>
            </a:r>
            <a:r>
              <a:rPr lang="pt-BR" dirty="0" err="1"/>
              <a:t>const</a:t>
            </a:r>
            <a:r>
              <a:rPr lang="pt-BR" dirty="0"/>
              <a:t> </a:t>
            </a:r>
            <a:r>
              <a:rPr lang="pt-BR" dirty="0" err="1"/>
              <a:t>db</a:t>
            </a:r>
            <a:r>
              <a:rPr lang="pt-BR" dirty="0"/>
              <a:t> que foi criada para conexão com o banco, que cria uma pool de conexões pra não sobrecarregar o banco.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 na direita temos um exemplo de função no model </a:t>
            </a:r>
            <a:r>
              <a:rPr lang="pt-BR" dirty="0" err="1"/>
              <a:t>User</a:t>
            </a:r>
            <a:r>
              <a:rPr lang="pt-BR" dirty="0"/>
              <a:t>, que busca no banco um usuário a partir do </a:t>
            </a:r>
            <a:r>
              <a:rPr lang="pt-BR" dirty="0" err="1"/>
              <a:t>email</a:t>
            </a:r>
            <a:r>
              <a:rPr lang="pt-BR" dirty="0"/>
              <a:t>, usando a função execute </a:t>
            </a:r>
            <a:r>
              <a:rPr lang="pt-BR" dirty="0" err="1"/>
              <a:t>const</a:t>
            </a:r>
            <a:r>
              <a:rPr lang="pt-BR" dirty="0"/>
              <a:t> </a:t>
            </a:r>
            <a:r>
              <a:rPr lang="pt-BR" dirty="0" err="1"/>
              <a:t>db</a:t>
            </a:r>
            <a:r>
              <a:rPr lang="pt-B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7173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C05FA32E-7085-3485-D25A-EBD89F11B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99f9e222f_0_135:notes">
            <a:extLst>
              <a:ext uri="{FF2B5EF4-FFF2-40B4-BE49-F238E27FC236}">
                <a16:creationId xmlns:a16="http://schemas.microsoft.com/office/drawing/2014/main" id="{12AE985E-DA16-A354-018A-45A9EB1839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99f9e222f_0_135:notes">
            <a:extLst>
              <a:ext uri="{FF2B5EF4-FFF2-40B4-BE49-F238E27FC236}">
                <a16:creationId xmlns:a16="http://schemas.microsoft.com/office/drawing/2014/main" id="{6C0D7724-6163-ECBB-0098-9F38471A63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esquerda, um exemplo de validação de permissão, que checa se o usuário que veio na requisição possui o campo </a:t>
            </a:r>
            <a:r>
              <a:rPr lang="pt-BR" dirty="0" err="1"/>
              <a:t>is_admin</a:t>
            </a:r>
            <a:r>
              <a:rPr lang="pt-BR" dirty="0"/>
              <a:t> igual a verdadeiro, caso não ele não permite que a requisição continue.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direita, outro exemplo de código dessa vez do login do usuário no </a:t>
            </a:r>
            <a:r>
              <a:rPr lang="pt-BR" dirty="0" err="1"/>
              <a:t>userController</a:t>
            </a:r>
            <a:r>
              <a:rPr lang="pt-BR" dirty="0"/>
              <a:t>, que valida se o </a:t>
            </a:r>
            <a:r>
              <a:rPr lang="pt-BR" dirty="0" err="1"/>
              <a:t>email</a:t>
            </a:r>
            <a:r>
              <a:rPr lang="pt-BR" dirty="0"/>
              <a:t> existe no banco e se a senha está correta (usando </a:t>
            </a:r>
            <a:r>
              <a:rPr lang="pt-BR" dirty="0" err="1"/>
              <a:t>comparePassword</a:t>
            </a:r>
            <a:r>
              <a:rPr lang="pt-BR" dirty="0"/>
              <a:t> do </a:t>
            </a:r>
            <a:r>
              <a:rPr lang="pt-BR" dirty="0" err="1"/>
              <a:t>utils</a:t>
            </a:r>
            <a:r>
              <a:rPr lang="pt-BR" dirty="0"/>
              <a:t>), caso não esteja, ele retorna o mesmo erro pra garantir que a rota não seja usada pra conferir qual </a:t>
            </a:r>
            <a:r>
              <a:rPr lang="pt-BR" dirty="0" err="1"/>
              <a:t>email</a:t>
            </a:r>
            <a:r>
              <a:rPr lang="pt-BR" dirty="0"/>
              <a:t> tem conta no sistema.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Então o plugin do </a:t>
            </a:r>
            <a:r>
              <a:rPr lang="pt-BR" dirty="0" err="1"/>
              <a:t>json</a:t>
            </a:r>
            <a:r>
              <a:rPr lang="pt-BR" dirty="0"/>
              <a:t> web token faz o login do usuário, gerando um token que armazena apenas o id do usuário e se ele é administrador.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Pra finalmente retornar o usuário (sem a senha criptografada) e o token para o frontend.</a:t>
            </a:r>
          </a:p>
        </p:txBody>
      </p:sp>
    </p:spTree>
    <p:extLst>
      <p:ext uri="{BB962C8B-B14F-4D97-AF65-F5344CB8AC3E}">
        <p14:creationId xmlns:p14="http://schemas.microsoft.com/office/powerpoint/2010/main" val="87691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A56E653C-1DA9-F6B8-1A42-DDC129FCF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99f9e222f_0_135:notes">
            <a:extLst>
              <a:ext uri="{FF2B5EF4-FFF2-40B4-BE49-F238E27FC236}">
                <a16:creationId xmlns:a16="http://schemas.microsoft.com/office/drawing/2014/main" id="{8F88BAFB-DF1E-B94E-DCD6-368B98B1E4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99f9e222f_0_135:notes">
            <a:extLst>
              <a:ext uri="{FF2B5EF4-FFF2-40B4-BE49-F238E27FC236}">
                <a16:creationId xmlns:a16="http://schemas.microsoft.com/office/drawing/2014/main" id="{7A48A6DA-5E23-583E-8BEB-93AE45586F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Agora na estrutura do frontend, temos 3 pastas principais, sendo elas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Components</a:t>
            </a:r>
            <a:r>
              <a:rPr lang="pt-BR" dirty="0"/>
              <a:t> que é onde ficam os componentes e subcomponentes do </a:t>
            </a:r>
            <a:r>
              <a:rPr lang="pt-BR" dirty="0" err="1"/>
              <a:t>React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Context</a:t>
            </a:r>
            <a:r>
              <a:rPr lang="pt-BR" dirty="0"/>
              <a:t>, que é onde é armazenado os contextos globais do sistema, no caso o usuário e o curso, sendo dados que podem ser acessados por qualquer rota.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Services, que contém as funções que realizam as chamadas ao backend, lidando com a comunicação entre os dois.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Algumas das bibliotecas que eu usei foram,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React</a:t>
            </a:r>
            <a:r>
              <a:rPr lang="pt-BR" dirty="0"/>
              <a:t>-</a:t>
            </a:r>
            <a:r>
              <a:rPr lang="pt-BR" dirty="0" err="1"/>
              <a:t>router</a:t>
            </a:r>
            <a:r>
              <a:rPr lang="pt-BR" dirty="0"/>
              <a:t>-dom, a biblioteca mais popular do </a:t>
            </a:r>
            <a:r>
              <a:rPr lang="pt-BR" dirty="0" err="1"/>
              <a:t>react</a:t>
            </a:r>
            <a:r>
              <a:rPr lang="pt-BR" dirty="0"/>
              <a:t> pra fazer o gerenciamento de rotas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Axios</a:t>
            </a:r>
            <a:r>
              <a:rPr lang="pt-BR" dirty="0"/>
              <a:t> para fazer as requisições para o backend.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Recharts</a:t>
            </a:r>
            <a:r>
              <a:rPr lang="pt-BR" dirty="0"/>
              <a:t> para gerar os gráficos personalizados da tela de dados.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React-beautiful-dnd</a:t>
            </a:r>
            <a:r>
              <a:rPr lang="pt-BR" dirty="0"/>
              <a:t> para fazer o reordenamento de questões no componente de edição de formulário.</a:t>
            </a:r>
          </a:p>
        </p:txBody>
      </p:sp>
    </p:spTree>
    <p:extLst>
      <p:ext uri="{BB962C8B-B14F-4D97-AF65-F5344CB8AC3E}">
        <p14:creationId xmlns:p14="http://schemas.microsoft.com/office/powerpoint/2010/main" val="4232924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DD4D50B9-4EEA-D06A-1703-E630F8F5D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99f9e222f_0_135:notes">
            <a:extLst>
              <a:ext uri="{FF2B5EF4-FFF2-40B4-BE49-F238E27FC236}">
                <a16:creationId xmlns:a16="http://schemas.microsoft.com/office/drawing/2014/main" id="{983B00AA-3197-E4B1-C638-23E0423A34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99f9e222f_0_135:notes">
            <a:extLst>
              <a:ext uri="{FF2B5EF4-FFF2-40B4-BE49-F238E27FC236}">
                <a16:creationId xmlns:a16="http://schemas.microsoft.com/office/drawing/2014/main" id="{0296358B-4F2F-E41C-34FC-C5AD41FE47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Aqui tem uma lista de alguns componentes que eu criei para o sistema,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componentes reutilizados algumas vezes como </a:t>
            </a:r>
            <a:r>
              <a:rPr lang="pt-BR" dirty="0" err="1"/>
              <a:t>form</a:t>
            </a:r>
            <a:r>
              <a:rPr lang="pt-BR" dirty="0"/>
              <a:t>, </a:t>
            </a:r>
            <a:r>
              <a:rPr lang="pt-BR" dirty="0" err="1"/>
              <a:t>button</a:t>
            </a:r>
            <a:r>
              <a:rPr lang="pt-BR" dirty="0"/>
              <a:t> e </a:t>
            </a:r>
            <a:r>
              <a:rPr lang="pt-BR" dirty="0" err="1"/>
              <a:t>tooltip</a:t>
            </a:r>
            <a:r>
              <a:rPr lang="pt-BR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componentes principais da interface que estão sempre presentes como header, </a:t>
            </a:r>
            <a:r>
              <a:rPr lang="pt-BR" dirty="0" err="1"/>
              <a:t>footer</a:t>
            </a:r>
            <a:r>
              <a:rPr lang="pt-BR" dirty="0"/>
              <a:t> e </a:t>
            </a:r>
            <a:r>
              <a:rPr lang="pt-BR" dirty="0" err="1"/>
              <a:t>sidebar</a:t>
            </a:r>
            <a:r>
              <a:rPr lang="pt-BR" dirty="0"/>
              <a:t> (no caso do admin) 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por último componentes principais de funcionalidades, como </a:t>
            </a:r>
            <a:r>
              <a:rPr lang="pt-BR" dirty="0" err="1"/>
              <a:t>adminData</a:t>
            </a:r>
            <a:r>
              <a:rPr lang="pt-BR" dirty="0"/>
              <a:t>, que é a aba de dados do admin, e </a:t>
            </a:r>
            <a:r>
              <a:rPr lang="pt-BR" dirty="0" err="1"/>
              <a:t>alumniform</a:t>
            </a:r>
            <a:r>
              <a:rPr lang="pt-BR" dirty="0"/>
              <a:t>, que é o formulário para o usuário preencher.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direita tem o arquivo de rotas do sistema, que usa o componente </a:t>
            </a:r>
            <a:r>
              <a:rPr lang="pt-BR" dirty="0" err="1"/>
              <a:t>Routes</a:t>
            </a:r>
            <a:r>
              <a:rPr lang="pt-BR" dirty="0"/>
              <a:t> do </a:t>
            </a:r>
            <a:r>
              <a:rPr lang="pt-BR" dirty="0" err="1"/>
              <a:t>react</a:t>
            </a:r>
            <a:r>
              <a:rPr lang="pt-BR" dirty="0"/>
              <a:t>-</a:t>
            </a:r>
            <a:r>
              <a:rPr lang="pt-BR" dirty="0" err="1"/>
              <a:t>router</a:t>
            </a:r>
            <a:r>
              <a:rPr lang="pt-BR" dirty="0"/>
              <a:t>-dom para organizar elas, as rotas de administrador por exemplo tem o componente </a:t>
            </a:r>
            <a:r>
              <a:rPr lang="pt-BR" dirty="0" err="1"/>
              <a:t>adminlayout</a:t>
            </a:r>
            <a:r>
              <a:rPr lang="pt-BR" dirty="0"/>
              <a:t>, de modo que todas as rotas dentro dela possuem o layout de administrador, no caso, a </a:t>
            </a:r>
            <a:r>
              <a:rPr lang="pt-BR" dirty="0" err="1"/>
              <a:t>sidebar</a:t>
            </a:r>
            <a:r>
              <a:rPr lang="pt-BR" dirty="0"/>
              <a:t> e validem se o usuário é administrador quando ele tenta renderizar o layout (se não for move o usuário pra home). Outro detalhe é a rota de erro, que caso o usuário tente acessar qualquer que não esteja na lista, ele vai pra uma página de erro.</a:t>
            </a:r>
          </a:p>
        </p:txBody>
      </p:sp>
    </p:spTree>
    <p:extLst>
      <p:ext uri="{BB962C8B-B14F-4D97-AF65-F5344CB8AC3E}">
        <p14:creationId xmlns:p14="http://schemas.microsoft.com/office/powerpoint/2010/main" val="1355304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EB1B1BE8-EA3E-8ECE-6C75-529FB80CD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99f9e222f_0_135:notes">
            <a:extLst>
              <a:ext uri="{FF2B5EF4-FFF2-40B4-BE49-F238E27FC236}">
                <a16:creationId xmlns:a16="http://schemas.microsoft.com/office/drawing/2014/main" id="{3255F65F-F36E-CD82-7BF3-508EC8DC63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99f9e222f_0_135:notes">
            <a:extLst>
              <a:ext uri="{FF2B5EF4-FFF2-40B4-BE49-F238E27FC236}">
                <a16:creationId xmlns:a16="http://schemas.microsoft.com/office/drawing/2014/main" id="{C567EDCF-F661-4007-D5F9-812B9BCE9E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esquerda um exemplo do contexto de </a:t>
            </a:r>
            <a:r>
              <a:rPr lang="pt-BR" dirty="0" err="1"/>
              <a:t>user</a:t>
            </a:r>
            <a:r>
              <a:rPr lang="pt-BR" dirty="0"/>
              <a:t>, que temos o </a:t>
            </a:r>
            <a:r>
              <a:rPr lang="pt-BR" dirty="0" err="1"/>
              <a:t>user</a:t>
            </a:r>
            <a:r>
              <a:rPr lang="pt-BR" dirty="0"/>
              <a:t> </a:t>
            </a:r>
            <a:r>
              <a:rPr lang="pt-BR" dirty="0" err="1"/>
              <a:t>provider</a:t>
            </a:r>
            <a:r>
              <a:rPr lang="pt-BR" dirty="0"/>
              <a:t>, que disponibiliza os dados do usuário. Ele checa se tem um usuário logado a partir do token presente ou não no armazenamento interno do navegador.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Caso tenha, ele usa a função na direita, </a:t>
            </a:r>
            <a:r>
              <a:rPr lang="pt-BR" dirty="0" err="1"/>
              <a:t>getUserData</a:t>
            </a:r>
            <a:r>
              <a:rPr lang="pt-BR" dirty="0"/>
              <a:t> que fica dentro do </a:t>
            </a:r>
            <a:r>
              <a:rPr lang="pt-BR" dirty="0" err="1"/>
              <a:t>userService</a:t>
            </a:r>
            <a:r>
              <a:rPr lang="pt-BR" dirty="0"/>
              <a:t>, pra pegar os dados do usuário usando a rota /</a:t>
            </a:r>
            <a:r>
              <a:rPr lang="pt-BR" dirty="0" err="1"/>
              <a:t>users</a:t>
            </a:r>
            <a:r>
              <a:rPr lang="pt-BR" dirty="0"/>
              <a:t>/me do backend. Passando o token nos </a:t>
            </a:r>
            <a:r>
              <a:rPr lang="pt-BR" dirty="0" err="1"/>
              <a:t>headers</a:t>
            </a:r>
            <a:r>
              <a:rPr lang="pt-BR" dirty="0"/>
              <a:t> da requisição http para autenticação.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 então o </a:t>
            </a:r>
            <a:r>
              <a:rPr lang="pt-BR" dirty="0" err="1"/>
              <a:t>userProvider</a:t>
            </a:r>
            <a:r>
              <a:rPr lang="pt-BR" dirty="0"/>
              <a:t> </a:t>
            </a:r>
            <a:r>
              <a:rPr lang="pt-BR" dirty="0" err="1"/>
              <a:t>popula</a:t>
            </a:r>
            <a:r>
              <a:rPr lang="pt-BR" dirty="0"/>
              <a:t> o usuário no </a:t>
            </a:r>
            <a:r>
              <a:rPr lang="pt-BR" dirty="0" err="1"/>
              <a:t>state</a:t>
            </a:r>
            <a:r>
              <a:rPr lang="pt-BR" dirty="0"/>
              <a:t>. Considerando que o componente principal </a:t>
            </a:r>
            <a:r>
              <a:rPr lang="pt-BR" dirty="0" err="1"/>
              <a:t>main</a:t>
            </a:r>
            <a:r>
              <a:rPr lang="pt-BR" dirty="0"/>
              <a:t> está dentro dos componentes de contexto, os dados do usuário podem ser alcançados de qualquer componente do sistema.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1070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6813643E-32DF-2FB2-98F3-8844A01CA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99f9e222f_0_135:notes">
            <a:extLst>
              <a:ext uri="{FF2B5EF4-FFF2-40B4-BE49-F238E27FC236}">
                <a16:creationId xmlns:a16="http://schemas.microsoft.com/office/drawing/2014/main" id="{1773769A-FE51-7DFE-5075-C904AD45F0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99f9e222f_0_135:notes">
            <a:extLst>
              <a:ext uri="{FF2B5EF4-FFF2-40B4-BE49-F238E27FC236}">
                <a16:creationId xmlns:a16="http://schemas.microsoft.com/office/drawing/2014/main" id="{92DC30B9-B008-98AB-1FAA-89B5343745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Outros dois exemplos de código que eu vou mostrar são na esquerda, a checagem de dependências das questões no componente </a:t>
            </a:r>
            <a:r>
              <a:rPr lang="pt-BR" dirty="0" err="1"/>
              <a:t>form</a:t>
            </a:r>
            <a:r>
              <a:rPr lang="pt-BR" dirty="0"/>
              <a:t>, que é usada pra validar se o campo deve aparecer ou não dependendo se ele tem alguma dependência não cumprida.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 na direita a validação de campos na criação de questão, que verifica se o administrador preencheu o os campos corretamente, se tem um número mínimo de duas opções e se elas também não estão vazias.</a:t>
            </a:r>
          </a:p>
        </p:txBody>
      </p:sp>
    </p:spTree>
    <p:extLst>
      <p:ext uri="{BB962C8B-B14F-4D97-AF65-F5344CB8AC3E}">
        <p14:creationId xmlns:p14="http://schemas.microsoft.com/office/powerpoint/2010/main" val="939071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430BD220-25BC-EE13-C331-52517311C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99f9e222f_0_135:notes">
            <a:extLst>
              <a:ext uri="{FF2B5EF4-FFF2-40B4-BE49-F238E27FC236}">
                <a16:creationId xmlns:a16="http://schemas.microsoft.com/office/drawing/2014/main" id="{0CE968B1-94D3-2E55-E6F6-E62D88ED16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99f9e222f_0_135:notes">
            <a:extLst>
              <a:ext uri="{FF2B5EF4-FFF2-40B4-BE49-F238E27FC236}">
                <a16:creationId xmlns:a16="http://schemas.microsoft.com/office/drawing/2014/main" id="{8478EBEF-83E6-72CB-6010-6CB13DCA7B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Agora na seção de resultados eu vou mostrar algumas telas do sistema.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esquerda temos a tela de login e na direita temos o componente de registro, que é semelhante a tela de login, mas como não ia caber eu cortei ele na metade pra facilitar a leitura.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 registro é o momento que perguntamos pro usuário informações como idade, gênero e etnia, que vão ser usadas na hora de obter dados filtrando por esses campos.</a:t>
            </a:r>
          </a:p>
        </p:txBody>
      </p:sp>
    </p:spTree>
    <p:extLst>
      <p:ext uri="{BB962C8B-B14F-4D97-AF65-F5344CB8AC3E}">
        <p14:creationId xmlns:p14="http://schemas.microsoft.com/office/powerpoint/2010/main" val="3634908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7DE9ED5D-9116-443C-98D3-603984735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99f9e222f_0_135:notes">
            <a:extLst>
              <a:ext uri="{FF2B5EF4-FFF2-40B4-BE49-F238E27FC236}">
                <a16:creationId xmlns:a16="http://schemas.microsoft.com/office/drawing/2014/main" id="{45390A8D-92B9-C741-9571-376AAA2F95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99f9e222f_0_135:notes">
            <a:extLst>
              <a:ext uri="{FF2B5EF4-FFF2-40B4-BE49-F238E27FC236}">
                <a16:creationId xmlns:a16="http://schemas.microsoft.com/office/drawing/2014/main" id="{AB6CAE96-41AC-B0E9-A4F9-572A4576DC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Aqui temos as telas do usuário egresso, a esquerda é a lista de formulários disponíveis ou já preenchidos por ele. Tá difícil de ver mas na parte inferior esquerda do header tem os botões de início, perfil e logout.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 na direita tem um vídeo breve com o preenchimento de um formulário curto, mais para demonstrar a funcionalidade de dependência de questões durante o preenchimento. Outra coisa que é feita durante esse momento é o salvamento dos dados no armazenamento local do navegador de modo que se o formulário for mais extenso e o egresso acabar fechando a página sem querer durante o </a:t>
            </a:r>
            <a:r>
              <a:rPr lang="pt-BR" dirty="0" err="1"/>
              <a:t>prenchimento</a:t>
            </a:r>
            <a:r>
              <a:rPr lang="pt-BR" dirty="0"/>
              <a:t>, ele não perde progresso. Esses dados são apagados do navegador depois do usuário enviar a resposta (e não der erro na api).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076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672E3B8B-EAFC-CCCB-F55E-DEE25633C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99f9e222f_0_135:notes">
            <a:extLst>
              <a:ext uri="{FF2B5EF4-FFF2-40B4-BE49-F238E27FC236}">
                <a16:creationId xmlns:a16="http://schemas.microsoft.com/office/drawing/2014/main" id="{9B671A52-CA35-C94A-A4D0-44F5D0796E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99f9e222f_0_135:notes">
            <a:extLst>
              <a:ext uri="{FF2B5EF4-FFF2-40B4-BE49-F238E27FC236}">
                <a16:creationId xmlns:a16="http://schemas.microsoft.com/office/drawing/2014/main" id="{F41AC30A-7B5B-CA0F-0DBD-612F4D6F13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Depois, temos a aba de perfil do usuário que pode ser acessada tanto para o aluno quanto para o admin (apesar do admin não ter os campos de gênero, etnia, data de nascimento e ano de graduação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Abaixo dos dados do usuário tem também um formulário para alteração de senha. </a:t>
            </a:r>
          </a:p>
        </p:txBody>
      </p:sp>
    </p:spTree>
    <p:extLst>
      <p:ext uri="{BB962C8B-B14F-4D97-AF65-F5344CB8AC3E}">
        <p14:creationId xmlns:p14="http://schemas.microsoft.com/office/powerpoint/2010/main" val="1292552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f99f9e222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f99f9e222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C4A13CC7-9351-C070-DE5A-4A2467AFF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99f9e222f_0_135:notes">
            <a:extLst>
              <a:ext uri="{FF2B5EF4-FFF2-40B4-BE49-F238E27FC236}">
                <a16:creationId xmlns:a16="http://schemas.microsoft.com/office/drawing/2014/main" id="{F91074F9-4A2A-820F-27C6-7D738DA4CE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99f9e222f_0_135:notes">
            <a:extLst>
              <a:ext uri="{FF2B5EF4-FFF2-40B4-BE49-F238E27FC236}">
                <a16:creationId xmlns:a16="http://schemas.microsoft.com/office/drawing/2014/main" id="{D3EF30AC-D5A3-B3AB-E494-CA808D08D8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Agora para os fluxos de administrador, temos na esquerda a tela inicial, com alguns dados gerais de uso do sistema. E na direita temos a aba de registrar administrador, em que só um administrador pode registrar outro admin.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641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624A6F8E-E36D-635B-FDE1-59003AFE8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99f9e222f_0_135:notes">
            <a:extLst>
              <a:ext uri="{FF2B5EF4-FFF2-40B4-BE49-F238E27FC236}">
                <a16:creationId xmlns:a16="http://schemas.microsoft.com/office/drawing/2014/main" id="{D006B931-8A51-EF94-7EF5-2739E379D3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99f9e222f_0_135:notes">
            <a:extLst>
              <a:ext uri="{FF2B5EF4-FFF2-40B4-BE49-F238E27FC236}">
                <a16:creationId xmlns:a16="http://schemas.microsoft.com/office/drawing/2014/main" id="{AB996E83-F52E-7CC4-9128-D24733485B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Agora temos a tela de dados, em que o admin pode escolher um formulário específico, filtrar o ano de graduação dos egressos, selecionar o indicador de uma questão específica e escolher um agrupamento, como faixa etária, gênero e etnia ou selecionar o total. Também temos os </a:t>
            </a:r>
            <a:r>
              <a:rPr lang="pt-BR" dirty="0" err="1"/>
              <a:t>tooltips</a:t>
            </a:r>
            <a:r>
              <a:rPr lang="pt-BR" dirty="0"/>
              <a:t> com uma informação breve sobre o que é cada campo.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Ao escolher os campos, vai ser feita uma requisição para o backend que vai pegar os dados do indicador e então o admin pode selecionar o tipo de visualização (gráfico de barras, gráfico de setor ou tabela) e caso queria baixar uma imagem do gráfico ou os dados em si em </a:t>
            </a:r>
            <a:r>
              <a:rPr lang="pt-BR" dirty="0" err="1"/>
              <a:t>csv</a:t>
            </a:r>
            <a:r>
              <a:rPr lang="pt-B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MOSTRAR O VÍDEO</a:t>
            </a:r>
          </a:p>
        </p:txBody>
      </p:sp>
    </p:spTree>
    <p:extLst>
      <p:ext uri="{BB962C8B-B14F-4D97-AF65-F5344CB8AC3E}">
        <p14:creationId xmlns:p14="http://schemas.microsoft.com/office/powerpoint/2010/main" val="136635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51049A86-9C56-377B-B82C-872D7CB07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99f9e222f_0_135:notes">
            <a:extLst>
              <a:ext uri="{FF2B5EF4-FFF2-40B4-BE49-F238E27FC236}">
                <a16:creationId xmlns:a16="http://schemas.microsoft.com/office/drawing/2014/main" id="{1AD0B11C-22F8-9561-6900-F83AF180CD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99f9e222f_0_135:notes">
            <a:extLst>
              <a:ext uri="{FF2B5EF4-FFF2-40B4-BE49-F238E27FC236}">
                <a16:creationId xmlns:a16="http://schemas.microsoft.com/office/drawing/2014/main" id="{52860533-95CB-6C74-32AC-74FBAEFB91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esquerda tem a tela de listagem dos formulários do curso, onde o admin pode criar um formulário novo, editar ou excluir um que ainda não foi publicado e visualizar as repostas de um formulário já publicado.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direita tela de edição de formulário, em que o admin pode renomear o formulário, adicionar uma questão, alterar a ordem do formulário e publicar o formulário para os egressos.</a:t>
            </a:r>
          </a:p>
        </p:txBody>
      </p:sp>
    </p:spTree>
    <p:extLst>
      <p:ext uri="{BB962C8B-B14F-4D97-AF65-F5344CB8AC3E}">
        <p14:creationId xmlns:p14="http://schemas.microsoft.com/office/powerpoint/2010/main" val="3749648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1B9575CD-4F40-7164-2DCA-0096FB9EB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99f9e222f_0_135:notes">
            <a:extLst>
              <a:ext uri="{FF2B5EF4-FFF2-40B4-BE49-F238E27FC236}">
                <a16:creationId xmlns:a16="http://schemas.microsoft.com/office/drawing/2014/main" id="{B405CD13-FD64-2524-7AC7-1E03F4CAFE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99f9e222f_0_135:notes">
            <a:extLst>
              <a:ext uri="{FF2B5EF4-FFF2-40B4-BE49-F238E27FC236}">
                <a16:creationId xmlns:a16="http://schemas.microsoft.com/office/drawing/2014/main" id="{B8658CEC-B84F-B914-1A30-6A4D1B62FE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direita tem um exemplo do modal de adicionar nova questão preenchido. (O de editar questão é semelhante e possui validações semelhantes)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na esquerda um breve vídeo com a reordenação de questões.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2371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99f9e222f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f99f9e222f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99f9e222f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f99f9e222f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99f9e222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f99f9e222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99f9e222f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99f9e222f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Em 2004 o MEC cria o Sistema Nacional de Avaliação da Educação Superior (Sinaes) criou a Comissão Nacional de Avaliação da Educação Superior (</a:t>
            </a:r>
            <a:r>
              <a:rPr lang="pt-BR" dirty="0" err="1"/>
              <a:t>Conaes</a:t>
            </a:r>
            <a:r>
              <a:rPr lang="pt-BR" dirty="0"/>
              <a:t>) -&gt; </a:t>
            </a:r>
            <a:r>
              <a:rPr lang="pt-BR" dirty="0" err="1"/>
              <a:t>Conaes</a:t>
            </a:r>
            <a:r>
              <a:rPr lang="pt-BR" dirty="0"/>
              <a:t> estabelece diretrizes para avaliar as instituições de ensino.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Um desses indicadores seria a “Política de acompanhamento do egresso” da instituição de ensino.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Atualmente, o nosso campus não possui uma ferramenta pra acompanhar os egressos, o seu impacto sobre a situação deles no mercado de trabalho e no geral avaliar a efetividade do curso. Que são alguns dos critérios usados para alcançar um conceito (nota) maior.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99f9e222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f99f9e222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o início da minha fundamentação teórica, iniciei com a definição de egresso, a importância de acompanha-lo e como atualmente é realizado o acompanhamento de egressos do IFSP.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Outra análise realizada foi de projetos semelhantes, no caso, do sistema de acompanhamento de egressos da UFSC, que assim como o sistema desenvolvido nesse projeto, busca melhorar a qualidade do ensino e aproximar a instituição e seus egressos.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f99f9e222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f99f9e222f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Essas são as principais tecnologias utilizadas no desenvolvimento do projeto, sendo elas:</a:t>
            </a:r>
            <a:br>
              <a:rPr lang="pt-BR" dirty="0"/>
            </a:br>
            <a:r>
              <a:rPr lang="pt-BR" dirty="0"/>
              <a:t>- Banco de dados, em MySQL, usando o SGBD MySQL Workbench pra acessar o banco.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 linguagem Javascript e a sua extensão fortemente </a:t>
            </a:r>
            <a:r>
              <a:rPr lang="pt-BR" dirty="0" err="1"/>
              <a:t>tipada</a:t>
            </a:r>
            <a:r>
              <a:rPr lang="pt-BR" dirty="0"/>
              <a:t> </a:t>
            </a:r>
            <a:r>
              <a:rPr lang="pt-BR" dirty="0" err="1"/>
              <a:t>Typescript</a:t>
            </a:r>
            <a:r>
              <a:rPr lang="pt-BR" dirty="0"/>
              <a:t>, que foi usada tanto no frontend quanto no backend do projeto.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Node.js como ambiente de execução dos sistemas.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err="1"/>
              <a:t>React</a:t>
            </a:r>
            <a:r>
              <a:rPr lang="pt-BR" dirty="0"/>
              <a:t> como a principal biblioteca do frontend.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BR" dirty="0"/>
              <a:t>Essas tecnologias foram usadas por serem comuns no mercado, facilitam o desenvolvimento e também por experiência prévia.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99f9e222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99f9e222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Diagrama geral da estrutura do sistema, em que o usuário interage com o frontend em </a:t>
            </a:r>
            <a:r>
              <a:rPr lang="pt-BR" dirty="0" err="1"/>
              <a:t>React</a:t>
            </a:r>
            <a:r>
              <a:rPr lang="pt-BR" dirty="0"/>
              <a:t>, que vai interagir por meio de requisições HTTP com o backend, que vai se comunicar via consultas SQL com o banco de dados em MySQL.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8CE3F661-D759-0998-2010-2B20CD568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99f9e222f_0_135:notes">
            <a:extLst>
              <a:ext uri="{FF2B5EF4-FFF2-40B4-BE49-F238E27FC236}">
                <a16:creationId xmlns:a16="http://schemas.microsoft.com/office/drawing/2014/main" id="{6ACD3C6A-6643-F0F5-2E5D-0E2F732BD8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99f9e222f_0_135:notes">
            <a:extLst>
              <a:ext uri="{FF2B5EF4-FFF2-40B4-BE49-F238E27FC236}">
                <a16:creationId xmlns:a16="http://schemas.microsoft.com/office/drawing/2014/main" id="{97DB50F3-4A34-DA8E-F3FE-B285DED0D8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Essa é a estrutura do banco, no geral temos as entidades: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Curso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err="1"/>
              <a:t>course</a:t>
            </a:r>
            <a:endParaRPr lang="pt-BR" dirty="0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BR" dirty="0"/>
              <a:t>Tem apenas essa tabela e inicialmente tem apenas o curso TADS.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pt-B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Usuário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err="1"/>
              <a:t>User</a:t>
            </a:r>
            <a:endParaRPr lang="pt-BR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err="1"/>
              <a:t>User_course</a:t>
            </a:r>
            <a:endParaRPr lang="pt-BR" dirty="0"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err="1"/>
              <a:t>Password_reset_token</a:t>
            </a:r>
            <a:endParaRPr lang="pt-B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Formulário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err="1"/>
              <a:t>Form</a:t>
            </a:r>
            <a:endParaRPr lang="pt-B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Questão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Field,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err="1"/>
              <a:t>Field_option</a:t>
            </a:r>
            <a:endParaRPr lang="pt-BR"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Para questões de múltipla/única escolha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Indicator</a:t>
            </a:r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Também para as questões de múltipla/única escolha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err="1"/>
              <a:t>Field_dependency</a:t>
            </a:r>
            <a:endParaRPr lang="pt-B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Resposta de formulário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err="1"/>
              <a:t>Form_answer</a:t>
            </a:r>
            <a:endParaRPr lang="pt-BR" dirty="0"/>
          </a:p>
          <a:p>
            <a:pPr marL="1085850" lvl="2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armazena a resposta de um usuário para um formulário específico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 err="1"/>
              <a:t>answer</a:t>
            </a:r>
            <a:r>
              <a:rPr lang="pt-BR" dirty="0"/>
              <a:t>, que armazena a resposta de uma questão de um formulário especifico</a:t>
            </a:r>
          </a:p>
        </p:txBody>
      </p:sp>
    </p:spTree>
    <p:extLst>
      <p:ext uri="{BB962C8B-B14F-4D97-AF65-F5344CB8AC3E}">
        <p14:creationId xmlns:p14="http://schemas.microsoft.com/office/powerpoint/2010/main" val="3784406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E98663D2-2318-62D3-845F-A2132FA2B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99f9e222f_0_135:notes">
            <a:extLst>
              <a:ext uri="{FF2B5EF4-FFF2-40B4-BE49-F238E27FC236}">
                <a16:creationId xmlns:a16="http://schemas.microsoft.com/office/drawing/2014/main" id="{F19DA812-B0B0-CBE3-09B1-127C17DCB8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99f9e222f_0_135:notes">
            <a:extLst>
              <a:ext uri="{FF2B5EF4-FFF2-40B4-BE49-F238E27FC236}">
                <a16:creationId xmlns:a16="http://schemas.microsoft.com/office/drawing/2014/main" id="{B265F714-46AF-1178-8115-2234846F50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backend é estruturado com as seguintes partes,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Controllers</a:t>
            </a:r>
            <a:r>
              <a:rPr lang="pt-BR" dirty="0"/>
              <a:t>, que contém a lógica de negócio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Models, representam  as entidades e interage com o banco de dados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Routes</a:t>
            </a:r>
            <a:r>
              <a:rPr lang="pt-BR" dirty="0"/>
              <a:t>, que define as rotas da api.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Types</a:t>
            </a:r>
            <a:r>
              <a:rPr lang="pt-BR" dirty="0"/>
              <a:t> guarda alguns dos tipos </a:t>
            </a:r>
            <a:r>
              <a:rPr lang="pt-BR" dirty="0" err="1"/>
              <a:t>Typescript</a:t>
            </a:r>
            <a:r>
              <a:rPr lang="pt-BR" dirty="0"/>
              <a:t> usados em múltiplas partes do backend.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Utils</a:t>
            </a:r>
            <a:r>
              <a:rPr lang="pt-BR" dirty="0"/>
              <a:t> armazena algumas funções utilitárias, como a de criptografar e validar uma senha e a de conexão com o banco.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Algumas das bibliotecas principais que eu usei foram: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Bcrypt</a:t>
            </a:r>
            <a:r>
              <a:rPr lang="pt-BR" dirty="0"/>
              <a:t> para criptografar as senhas para armazená-las com segurança no banco.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Mysql2 para interação com o banco.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Nodemailer</a:t>
            </a:r>
            <a:r>
              <a:rPr lang="pt-BR" dirty="0"/>
              <a:t> para enviar </a:t>
            </a:r>
            <a:r>
              <a:rPr lang="pt-BR" dirty="0" err="1"/>
              <a:t>emails</a:t>
            </a:r>
            <a:r>
              <a:rPr lang="pt-BR" dirty="0"/>
              <a:t>, no caso apenas usada para recuperação de senha.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Fastify para roteamento,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@fastify/jwt para geração e verificação de tokens JWT (que eu usei porque não foi possível fazer a integração de login com o </a:t>
            </a:r>
            <a:r>
              <a:rPr lang="pt-BR" dirty="0" err="1"/>
              <a:t>suap</a:t>
            </a:r>
            <a:r>
              <a:rPr lang="pt-B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Dotenv</a:t>
            </a:r>
            <a:r>
              <a:rPr lang="pt-BR" dirty="0"/>
              <a:t> armazena algumas variáveis de ambiente para não expor dados como chaves, senhas e credenciais do banco no código.</a:t>
            </a:r>
          </a:p>
        </p:txBody>
      </p:sp>
    </p:spTree>
    <p:extLst>
      <p:ext uri="{BB962C8B-B14F-4D97-AF65-F5344CB8AC3E}">
        <p14:creationId xmlns:p14="http://schemas.microsoft.com/office/powerpoint/2010/main" val="3592350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01" name="Google Shape;101;p25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gradFill>
            <a:gsLst>
              <a:gs pos="0">
                <a:srgbClr val="17882C"/>
              </a:gs>
              <a:gs pos="100000">
                <a:srgbClr val="00510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 b="0" i="0" u="none" strike="noStrike" cap="non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Desenvolvimento de um sistema de egressos do</a:t>
            </a:r>
            <a:endParaRPr sz="2200" b="0" i="0" u="none" strike="noStrike" cap="non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curso TADS do campus Campinas do IFSP</a:t>
            </a:r>
            <a:endParaRPr sz="2200" b="0" i="0" u="none" strike="noStrike" cap="non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Autor: Pedro Henrique Pereira Soares</a:t>
            </a:r>
            <a:endParaRPr sz="1600" b="0" i="0" u="none" strike="noStrike" cap="non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Orientadora: Prof.ª Zady Castañeda Salazar</a:t>
            </a:r>
            <a:endParaRPr sz="1600" b="0" i="0" u="none" strike="noStrike" cap="non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02" name="Google Shape;10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2750" y="114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100000">
                <a:srgbClr val="00510F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E7FF3EE1-CE1B-80FD-9236-B52D49EC6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>
            <a:extLst>
              <a:ext uri="{FF2B5EF4-FFF2-40B4-BE49-F238E27FC236}">
                <a16:creationId xmlns:a16="http://schemas.microsoft.com/office/drawing/2014/main" id="{846893DB-BA71-61AE-902C-8B73C9B49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11006" cy="3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Arquivo userRoutes.ts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						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Validações no userController.ts</a:t>
            </a:r>
          </a:p>
        </p:txBody>
      </p:sp>
      <p:sp>
        <p:nvSpPr>
          <p:cNvPr id="144" name="Google Shape;144;p31">
            <a:extLst>
              <a:ext uri="{FF2B5EF4-FFF2-40B4-BE49-F238E27FC236}">
                <a16:creationId xmlns:a16="http://schemas.microsoft.com/office/drawing/2014/main" id="{E8994FC1-9DA7-F0A1-EC1B-D724458A7E4F}"/>
              </a:ext>
            </a:extLst>
          </p:cNvPr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Metodologia</a:t>
            </a:r>
            <a:endParaRPr sz="2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5" name="Google Shape;145;p31">
            <a:extLst>
              <a:ext uri="{FF2B5EF4-FFF2-40B4-BE49-F238E27FC236}">
                <a16:creationId xmlns:a16="http://schemas.microsoft.com/office/drawing/2014/main" id="{E1A8829D-743C-7756-896E-F312F0B32C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9DCB48A0-1F21-270F-2CA4-A6AC820D8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492" y="1919975"/>
            <a:ext cx="4565015" cy="114935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531CB36-CCD1-A5C1-53FC-044C80C157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25"/>
          <a:stretch/>
        </p:blipFill>
        <p:spPr bwMode="auto">
          <a:xfrm>
            <a:off x="2047874" y="3836825"/>
            <a:ext cx="5048250" cy="1036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17425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D7517F4C-8E25-5E4A-C47A-C6C42D89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>
            <a:extLst>
              <a:ext uri="{FF2B5EF4-FFF2-40B4-BE49-F238E27FC236}">
                <a16:creationId xmlns:a16="http://schemas.microsoft.com/office/drawing/2014/main" id="{6CFBC6B8-AB6A-42AF-05F5-9DBC85ACC1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11006" cy="3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b="1" i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     Integração com o banco		        Exemplo de consulta</a:t>
            </a:r>
          </a:p>
        </p:txBody>
      </p:sp>
      <p:sp>
        <p:nvSpPr>
          <p:cNvPr id="144" name="Google Shape;144;p31">
            <a:extLst>
              <a:ext uri="{FF2B5EF4-FFF2-40B4-BE49-F238E27FC236}">
                <a16:creationId xmlns:a16="http://schemas.microsoft.com/office/drawing/2014/main" id="{D72DC8A3-0C86-63AB-544A-F5B5955E772D}"/>
              </a:ext>
            </a:extLst>
          </p:cNvPr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Metodologia</a:t>
            </a:r>
            <a:endParaRPr sz="2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5" name="Google Shape;145;p31">
            <a:extLst>
              <a:ext uri="{FF2B5EF4-FFF2-40B4-BE49-F238E27FC236}">
                <a16:creationId xmlns:a16="http://schemas.microsoft.com/office/drawing/2014/main" id="{F7F0AA56-78AF-7903-C95C-E88BD8CFF1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F625862E-023C-1463-63D0-EFED6AE74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6" y="2209535"/>
            <a:ext cx="2927350" cy="1719580"/>
          </a:xfrm>
          <a:prstGeom prst="rect">
            <a:avLst/>
          </a:prstGeom>
        </p:spPr>
      </p:pic>
      <p:pic>
        <p:nvPicPr>
          <p:cNvPr id="3" name="Imagem 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31F603D7-9A91-1C6B-D487-FDB166E48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203" y="2750237"/>
            <a:ext cx="427164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38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90C23CDF-4C80-2C03-371C-F139D7A32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>
            <a:extLst>
              <a:ext uri="{FF2B5EF4-FFF2-40B4-BE49-F238E27FC236}">
                <a16:creationId xmlns:a16="http://schemas.microsoft.com/office/drawing/2014/main" id="{C3170101-7D9C-BCA1-9713-F402FA5B64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86748"/>
            <a:ext cx="8742724" cy="38994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b="1" i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    Validação de permissão	       Login</a:t>
            </a:r>
            <a:r>
              <a:rPr lang="pt-BR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do usuário no userController.ts</a:t>
            </a:r>
          </a:p>
        </p:txBody>
      </p:sp>
      <p:sp>
        <p:nvSpPr>
          <p:cNvPr id="144" name="Google Shape;144;p31">
            <a:extLst>
              <a:ext uri="{FF2B5EF4-FFF2-40B4-BE49-F238E27FC236}">
                <a16:creationId xmlns:a16="http://schemas.microsoft.com/office/drawing/2014/main" id="{C65E5382-C6DD-DECB-14C5-2CC675C247AA}"/>
              </a:ext>
            </a:extLst>
          </p:cNvPr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Metodologia</a:t>
            </a:r>
            <a:endParaRPr sz="2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5" name="Google Shape;145;p31">
            <a:extLst>
              <a:ext uri="{FF2B5EF4-FFF2-40B4-BE49-F238E27FC236}">
                <a16:creationId xmlns:a16="http://schemas.microsoft.com/office/drawing/2014/main" id="{DEE8F04C-8277-71A5-E2CC-8A5ED18075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63F6094-089F-2E11-178C-AFA6A5D89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619" y="2157318"/>
            <a:ext cx="4563681" cy="2475103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277D308B-492F-F6C0-8842-B46B901D8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0" y="2153428"/>
            <a:ext cx="3788246" cy="77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46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49021640-AC0D-446F-FE29-FF9A81A59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3;p31">
            <a:extLst>
              <a:ext uri="{FF2B5EF4-FFF2-40B4-BE49-F238E27FC236}">
                <a16:creationId xmlns:a16="http://schemas.microsoft.com/office/drawing/2014/main" id="{5BF9DAD6-8C9F-255A-0AAF-C5ACEEEB8E19}"/>
              </a:ext>
            </a:extLst>
          </p:cNvPr>
          <p:cNvSpPr txBox="1">
            <a:spLocks/>
          </p:cNvSpPr>
          <p:nvPr/>
        </p:nvSpPr>
        <p:spPr>
          <a:xfrm>
            <a:off x="6514620" y="1152475"/>
            <a:ext cx="1967119" cy="3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endParaRPr lang="pt-BR" b="1" i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buFont typeface="Arial"/>
              <a:buNone/>
            </a:pPr>
            <a:endParaRPr lang="pt-BR" b="1" i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algn="ctr">
              <a:buFont typeface="Arial"/>
              <a:buNone/>
            </a:pP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Pastas</a:t>
            </a:r>
          </a:p>
        </p:txBody>
      </p:sp>
      <p:sp>
        <p:nvSpPr>
          <p:cNvPr id="143" name="Google Shape;143;p31">
            <a:extLst>
              <a:ext uri="{FF2B5EF4-FFF2-40B4-BE49-F238E27FC236}">
                <a16:creationId xmlns:a16="http://schemas.microsoft.com/office/drawing/2014/main" id="{89A64ED5-7D31-9690-19AC-A0EE545BD1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967119" cy="3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Frontend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b="1" i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Estrutura</a:t>
            </a:r>
          </a:p>
          <a:p>
            <a:pPr marL="285750" indent="-285750"/>
            <a:r>
              <a:rPr lang="pt-BR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components</a:t>
            </a:r>
            <a:endParaRPr lang="pt-BR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/>
            <a:r>
              <a:rPr lang="pt-BR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contexts</a:t>
            </a:r>
            <a:endParaRPr lang="pt-BR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/>
            <a:r>
              <a:rPr lang="pt-BR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services</a:t>
            </a:r>
            <a:endParaRPr lang="pt-BR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31">
            <a:extLst>
              <a:ext uri="{FF2B5EF4-FFF2-40B4-BE49-F238E27FC236}">
                <a16:creationId xmlns:a16="http://schemas.microsoft.com/office/drawing/2014/main" id="{92593E89-8CE6-DA59-C9C4-16DA6F32B4F4}"/>
              </a:ext>
            </a:extLst>
          </p:cNvPr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Metodologia</a:t>
            </a:r>
            <a:endParaRPr sz="2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5" name="Google Shape;145;p31">
            <a:extLst>
              <a:ext uri="{FF2B5EF4-FFF2-40B4-BE49-F238E27FC236}">
                <a16:creationId xmlns:a16="http://schemas.microsoft.com/office/drawing/2014/main" id="{BB93CD5D-5218-1E4F-675F-2F44B1808FB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137BF19-2B8F-08CA-1F2B-B6AB48D66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251" y="2252395"/>
            <a:ext cx="1125855" cy="1738630"/>
          </a:xfrm>
          <a:prstGeom prst="rect">
            <a:avLst/>
          </a:prstGeom>
        </p:spPr>
      </p:pic>
      <p:sp>
        <p:nvSpPr>
          <p:cNvPr id="3" name="Google Shape;143;p31">
            <a:extLst>
              <a:ext uri="{FF2B5EF4-FFF2-40B4-BE49-F238E27FC236}">
                <a16:creationId xmlns:a16="http://schemas.microsoft.com/office/drawing/2014/main" id="{EC013E44-5768-FA1F-8E02-94C3DEF9FDB1}"/>
              </a:ext>
            </a:extLst>
          </p:cNvPr>
          <p:cNvSpPr txBox="1">
            <a:spLocks/>
          </p:cNvSpPr>
          <p:nvPr/>
        </p:nvSpPr>
        <p:spPr>
          <a:xfrm>
            <a:off x="3413160" y="1152475"/>
            <a:ext cx="2614220" cy="3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endParaRPr lang="pt-BR" b="1" i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buFont typeface="Arial"/>
              <a:buNone/>
            </a:pPr>
            <a:endParaRPr lang="pt-BR" b="1" i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buFont typeface="Arial"/>
              <a:buNone/>
            </a:pP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Bibliotecas</a:t>
            </a:r>
          </a:p>
          <a:p>
            <a:pPr marL="285750" indent="-285750"/>
            <a:r>
              <a:rPr lang="pt-BR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react</a:t>
            </a: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pt-BR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router</a:t>
            </a: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-dom</a:t>
            </a:r>
          </a:p>
          <a:p>
            <a:pPr marL="285750" indent="-285750"/>
            <a:r>
              <a:rPr lang="pt-BR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axios</a:t>
            </a:r>
            <a:endParaRPr lang="pt-BR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/>
            <a:r>
              <a:rPr lang="pt-BR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recharts</a:t>
            </a:r>
            <a:endParaRPr lang="pt-BR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/>
            <a:r>
              <a:rPr lang="pt-BR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react-beautiful-dnd</a:t>
            </a:r>
            <a:endParaRPr lang="pt-BR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89240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CE6239C3-22C3-24E5-2831-C1E7E9486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>
            <a:extLst>
              <a:ext uri="{FF2B5EF4-FFF2-40B4-BE49-F238E27FC236}">
                <a16:creationId xmlns:a16="http://schemas.microsoft.com/office/drawing/2014/main" id="{60149AB8-91F9-CE10-6C20-E3FBD94722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Frontend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b="1" i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Exemplos de componentes criados:</a:t>
            </a:r>
          </a:p>
          <a:p>
            <a:pPr marL="285750" indent="-285750"/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Form</a:t>
            </a:r>
          </a:p>
          <a:p>
            <a:pPr marL="285750" indent="-285750"/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Button</a:t>
            </a:r>
          </a:p>
          <a:p>
            <a:pPr marL="285750" indent="-285750"/>
            <a:r>
              <a:rPr lang="pt-BR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Tooltip</a:t>
            </a:r>
            <a:endParaRPr lang="pt-BR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/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Header</a:t>
            </a:r>
          </a:p>
          <a:p>
            <a:pPr marL="285750" indent="-285750"/>
            <a:r>
              <a:rPr lang="pt-BR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Footer</a:t>
            </a:r>
            <a:endParaRPr lang="pt-BR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/>
            <a:r>
              <a:rPr lang="pt-BR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Sidebar</a:t>
            </a:r>
            <a:endParaRPr lang="pt-BR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/>
            <a:r>
              <a:rPr lang="pt-BR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AdminData</a:t>
            </a:r>
            <a:endParaRPr lang="pt-BR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/>
            <a:r>
              <a:rPr lang="pt-BR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AlumniForm</a:t>
            </a:r>
            <a:endParaRPr lang="pt-BR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indent="-285750"/>
            <a:endParaRPr lang="pt-BR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31">
            <a:extLst>
              <a:ext uri="{FF2B5EF4-FFF2-40B4-BE49-F238E27FC236}">
                <a16:creationId xmlns:a16="http://schemas.microsoft.com/office/drawing/2014/main" id="{58F89D3D-E1E6-1AFA-7B46-CE27D10431EE}"/>
              </a:ext>
            </a:extLst>
          </p:cNvPr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Metodologia</a:t>
            </a:r>
            <a:endParaRPr sz="2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5" name="Google Shape;145;p31">
            <a:extLst>
              <a:ext uri="{FF2B5EF4-FFF2-40B4-BE49-F238E27FC236}">
                <a16:creationId xmlns:a16="http://schemas.microsoft.com/office/drawing/2014/main" id="{10ABFF88-A2AC-384A-B9F3-2359E26BBA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E4080EF0-AF18-F89A-4CAC-24A05A8F6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905" y="2259669"/>
            <a:ext cx="3868733" cy="2580578"/>
          </a:xfrm>
          <a:prstGeom prst="rect">
            <a:avLst/>
          </a:prstGeom>
        </p:spPr>
      </p:pic>
      <p:sp>
        <p:nvSpPr>
          <p:cNvPr id="7" name="Google Shape;143;p31">
            <a:extLst>
              <a:ext uri="{FF2B5EF4-FFF2-40B4-BE49-F238E27FC236}">
                <a16:creationId xmlns:a16="http://schemas.microsoft.com/office/drawing/2014/main" id="{614F19B6-F14E-983C-F3DC-A2024B0DCBEF}"/>
              </a:ext>
            </a:extLst>
          </p:cNvPr>
          <p:cNvSpPr txBox="1">
            <a:spLocks/>
          </p:cNvSpPr>
          <p:nvPr/>
        </p:nvSpPr>
        <p:spPr>
          <a:xfrm>
            <a:off x="4572000" y="1152475"/>
            <a:ext cx="4572000" cy="3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endParaRPr lang="pt-BR" b="1" i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buFont typeface="Arial"/>
              <a:buNone/>
            </a:pPr>
            <a:endParaRPr lang="pt-BR" b="1" i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algn="ctr">
              <a:buFont typeface="Arial"/>
              <a:buNone/>
            </a:pP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routes.tsx</a:t>
            </a:r>
          </a:p>
        </p:txBody>
      </p:sp>
    </p:spTree>
    <p:extLst>
      <p:ext uri="{BB962C8B-B14F-4D97-AF65-F5344CB8AC3E}">
        <p14:creationId xmlns:p14="http://schemas.microsoft.com/office/powerpoint/2010/main" val="1936196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997608B9-B351-4036-EE1A-2EB5A2E6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3;p31">
            <a:extLst>
              <a:ext uri="{FF2B5EF4-FFF2-40B4-BE49-F238E27FC236}">
                <a16:creationId xmlns:a16="http://schemas.microsoft.com/office/drawing/2014/main" id="{0028ABE2-405F-A345-EF11-DA7ADEC1B0C0}"/>
              </a:ext>
            </a:extLst>
          </p:cNvPr>
          <p:cNvSpPr txBox="1">
            <a:spLocks/>
          </p:cNvSpPr>
          <p:nvPr/>
        </p:nvSpPr>
        <p:spPr>
          <a:xfrm>
            <a:off x="4572000" y="1152475"/>
            <a:ext cx="4572000" cy="3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endParaRPr lang="pt-BR" b="1" i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buFont typeface="Arial"/>
              <a:buNone/>
            </a:pPr>
            <a:endParaRPr lang="pt-BR" b="1" i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algn="ctr">
              <a:buFont typeface="Arial"/>
              <a:buNone/>
            </a:pP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getUserData do userService.ts</a:t>
            </a:r>
          </a:p>
        </p:txBody>
      </p:sp>
      <p:sp>
        <p:nvSpPr>
          <p:cNvPr id="143" name="Google Shape;143;p31">
            <a:extLst>
              <a:ext uri="{FF2B5EF4-FFF2-40B4-BE49-F238E27FC236}">
                <a16:creationId xmlns:a16="http://schemas.microsoft.com/office/drawing/2014/main" id="{3ED0D979-8590-EA65-005A-CA88208BE8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Frontend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b="1" i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UserProvider</a:t>
            </a: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pt-BR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UserContext.tsx</a:t>
            </a:r>
            <a:endParaRPr lang="pt-BR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>
              <a:buNone/>
            </a:pPr>
            <a:endParaRPr lang="pt-BR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31">
            <a:extLst>
              <a:ext uri="{FF2B5EF4-FFF2-40B4-BE49-F238E27FC236}">
                <a16:creationId xmlns:a16="http://schemas.microsoft.com/office/drawing/2014/main" id="{F5556C2C-552B-041A-5E55-53509AB3A8AB}"/>
              </a:ext>
            </a:extLst>
          </p:cNvPr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Metodologia</a:t>
            </a:r>
            <a:endParaRPr sz="2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5" name="Google Shape;145;p31">
            <a:extLst>
              <a:ext uri="{FF2B5EF4-FFF2-40B4-BE49-F238E27FC236}">
                <a16:creationId xmlns:a16="http://schemas.microsoft.com/office/drawing/2014/main" id="{198FC1BE-E5BD-3159-5048-DC74DAA5BE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C9EFB2B5-031C-0811-4992-B031E42D0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66" y="2259669"/>
            <a:ext cx="4029969" cy="2562599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2BEC763F-C1B4-1090-89A9-B21BD267AC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54" y="2259669"/>
            <a:ext cx="4308292" cy="219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18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002EBA0A-1C5B-814C-1C2E-A341D58F7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3;p31">
            <a:extLst>
              <a:ext uri="{FF2B5EF4-FFF2-40B4-BE49-F238E27FC236}">
                <a16:creationId xmlns:a16="http://schemas.microsoft.com/office/drawing/2014/main" id="{06BB4267-0253-0AB4-BBE9-DD95F90FB90A}"/>
              </a:ext>
            </a:extLst>
          </p:cNvPr>
          <p:cNvSpPr txBox="1">
            <a:spLocks/>
          </p:cNvSpPr>
          <p:nvPr/>
        </p:nvSpPr>
        <p:spPr>
          <a:xfrm>
            <a:off x="4572000" y="1152475"/>
            <a:ext cx="4572000" cy="3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endParaRPr lang="pt-BR" b="1" i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algn="ctr">
              <a:buFont typeface="Arial"/>
              <a:buNone/>
            </a:pP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Validação de campos na criação de questão</a:t>
            </a:r>
          </a:p>
        </p:txBody>
      </p:sp>
      <p:sp>
        <p:nvSpPr>
          <p:cNvPr id="143" name="Google Shape;143;p31">
            <a:extLst>
              <a:ext uri="{FF2B5EF4-FFF2-40B4-BE49-F238E27FC236}">
                <a16:creationId xmlns:a16="http://schemas.microsoft.com/office/drawing/2014/main" id="{1C6B91FE-5223-3269-EB35-9D8998492E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811" y="1152475"/>
            <a:ext cx="4729985" cy="3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Frontend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Checagem de dependências do componente Form</a:t>
            </a:r>
          </a:p>
        </p:txBody>
      </p:sp>
      <p:sp>
        <p:nvSpPr>
          <p:cNvPr id="144" name="Google Shape;144;p31">
            <a:extLst>
              <a:ext uri="{FF2B5EF4-FFF2-40B4-BE49-F238E27FC236}">
                <a16:creationId xmlns:a16="http://schemas.microsoft.com/office/drawing/2014/main" id="{BB29BCB8-00F6-2C34-E860-C5D7F0CAAEEB}"/>
              </a:ext>
            </a:extLst>
          </p:cNvPr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Metodologia</a:t>
            </a:r>
            <a:endParaRPr sz="2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5" name="Google Shape;145;p31">
            <a:extLst>
              <a:ext uri="{FF2B5EF4-FFF2-40B4-BE49-F238E27FC236}">
                <a16:creationId xmlns:a16="http://schemas.microsoft.com/office/drawing/2014/main" id="{F9D6D3E8-9176-A2BC-C55F-1A592D5A64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33640AF4-0F6E-9320-9C1D-655A41F9C7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23" b="9895"/>
          <a:stretch/>
        </p:blipFill>
        <p:spPr bwMode="auto">
          <a:xfrm>
            <a:off x="225384" y="2327590"/>
            <a:ext cx="4422838" cy="11606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AD0CBFA-3089-2ECC-81AC-3269A2FD3B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13" y="2327590"/>
            <a:ext cx="4184973" cy="249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47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C176ADCB-6075-3200-0604-C0AD8B5C9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>
            <a:extLst>
              <a:ext uri="{FF2B5EF4-FFF2-40B4-BE49-F238E27FC236}">
                <a16:creationId xmlns:a16="http://schemas.microsoft.com/office/drawing/2014/main" id="{7D899EAD-E8EB-2E54-1751-CAEEA59192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11006" cy="3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Fluxos de uso sistema</a:t>
            </a:r>
            <a:endParaRPr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31">
            <a:extLst>
              <a:ext uri="{FF2B5EF4-FFF2-40B4-BE49-F238E27FC236}">
                <a16:creationId xmlns:a16="http://schemas.microsoft.com/office/drawing/2014/main" id="{DDB9747B-997C-14CD-862F-AE962AF64EA9}"/>
              </a:ext>
            </a:extLst>
          </p:cNvPr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Resultados</a:t>
            </a:r>
            <a:endParaRPr sz="2400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5" name="Google Shape;145;p31">
            <a:extLst>
              <a:ext uri="{FF2B5EF4-FFF2-40B4-BE49-F238E27FC236}">
                <a16:creationId xmlns:a16="http://schemas.microsoft.com/office/drawing/2014/main" id="{C9502CFB-D9BD-9BD2-679B-99AB403F761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Imagem 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6429A07-9577-0B27-263B-4D2E6C5178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30" y="1929238"/>
            <a:ext cx="4050170" cy="22801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A030B4E-8869-61E8-6BFF-93E7CC485F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9875"/>
          <a:stretch/>
        </p:blipFill>
        <p:spPr>
          <a:xfrm>
            <a:off x="4999536" y="1690698"/>
            <a:ext cx="1684730" cy="2578158"/>
          </a:xfrm>
          <a:prstGeom prst="rect">
            <a:avLst/>
          </a:prstGeom>
          <a:ln w="12700" cap="flat" cmpd="sng">
            <a:solidFill>
              <a:schemeClr val="tx1"/>
            </a:solidFill>
            <a:prstDash val="solid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684730"/>
                      <a:gd name="connsiteY0" fmla="*/ 0 h 2578158"/>
                      <a:gd name="connsiteX1" fmla="*/ 544729 w 1684730"/>
                      <a:gd name="connsiteY1" fmla="*/ 0 h 2578158"/>
                      <a:gd name="connsiteX2" fmla="*/ 1055764 w 1684730"/>
                      <a:gd name="connsiteY2" fmla="*/ 0 h 2578158"/>
                      <a:gd name="connsiteX3" fmla="*/ 1684730 w 1684730"/>
                      <a:gd name="connsiteY3" fmla="*/ 0 h 2578158"/>
                      <a:gd name="connsiteX4" fmla="*/ 1684730 w 1684730"/>
                      <a:gd name="connsiteY4" fmla="*/ 541413 h 2578158"/>
                      <a:gd name="connsiteX5" fmla="*/ 1684730 w 1684730"/>
                      <a:gd name="connsiteY5" fmla="*/ 1005482 h 2578158"/>
                      <a:gd name="connsiteX6" fmla="*/ 1684730 w 1684730"/>
                      <a:gd name="connsiteY6" fmla="*/ 1521113 h 2578158"/>
                      <a:gd name="connsiteX7" fmla="*/ 1684730 w 1684730"/>
                      <a:gd name="connsiteY7" fmla="*/ 1959400 h 2578158"/>
                      <a:gd name="connsiteX8" fmla="*/ 1684730 w 1684730"/>
                      <a:gd name="connsiteY8" fmla="*/ 2578158 h 2578158"/>
                      <a:gd name="connsiteX9" fmla="*/ 1123153 w 1684730"/>
                      <a:gd name="connsiteY9" fmla="*/ 2578158 h 2578158"/>
                      <a:gd name="connsiteX10" fmla="*/ 595271 w 1684730"/>
                      <a:gd name="connsiteY10" fmla="*/ 2578158 h 2578158"/>
                      <a:gd name="connsiteX11" fmla="*/ 0 w 1684730"/>
                      <a:gd name="connsiteY11" fmla="*/ 2578158 h 2578158"/>
                      <a:gd name="connsiteX12" fmla="*/ 0 w 1684730"/>
                      <a:gd name="connsiteY12" fmla="*/ 2088308 h 2578158"/>
                      <a:gd name="connsiteX13" fmla="*/ 0 w 1684730"/>
                      <a:gd name="connsiteY13" fmla="*/ 1572676 h 2578158"/>
                      <a:gd name="connsiteX14" fmla="*/ 0 w 1684730"/>
                      <a:gd name="connsiteY14" fmla="*/ 1031263 h 2578158"/>
                      <a:gd name="connsiteX15" fmla="*/ 0 w 1684730"/>
                      <a:gd name="connsiteY15" fmla="*/ 541413 h 2578158"/>
                      <a:gd name="connsiteX16" fmla="*/ 0 w 1684730"/>
                      <a:gd name="connsiteY16" fmla="*/ 0 h 2578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684730" h="2578158" fill="none" extrusionOk="0">
                        <a:moveTo>
                          <a:pt x="0" y="0"/>
                        </a:moveTo>
                        <a:cubicBezTo>
                          <a:pt x="138827" y="-31658"/>
                          <a:pt x="344338" y="64365"/>
                          <a:pt x="544729" y="0"/>
                        </a:cubicBezTo>
                        <a:cubicBezTo>
                          <a:pt x="745120" y="-64365"/>
                          <a:pt x="892883" y="11694"/>
                          <a:pt x="1055764" y="0"/>
                        </a:cubicBezTo>
                        <a:cubicBezTo>
                          <a:pt x="1218645" y="-11694"/>
                          <a:pt x="1376080" y="23800"/>
                          <a:pt x="1684730" y="0"/>
                        </a:cubicBezTo>
                        <a:cubicBezTo>
                          <a:pt x="1695740" y="258820"/>
                          <a:pt x="1677225" y="333474"/>
                          <a:pt x="1684730" y="541413"/>
                        </a:cubicBezTo>
                        <a:cubicBezTo>
                          <a:pt x="1692235" y="749352"/>
                          <a:pt x="1665391" y="794416"/>
                          <a:pt x="1684730" y="1005482"/>
                        </a:cubicBezTo>
                        <a:cubicBezTo>
                          <a:pt x="1704069" y="1216548"/>
                          <a:pt x="1643872" y="1289334"/>
                          <a:pt x="1684730" y="1521113"/>
                        </a:cubicBezTo>
                        <a:cubicBezTo>
                          <a:pt x="1725588" y="1752892"/>
                          <a:pt x="1643394" y="1767765"/>
                          <a:pt x="1684730" y="1959400"/>
                        </a:cubicBezTo>
                        <a:cubicBezTo>
                          <a:pt x="1726066" y="2151035"/>
                          <a:pt x="1650328" y="2448618"/>
                          <a:pt x="1684730" y="2578158"/>
                        </a:cubicBezTo>
                        <a:cubicBezTo>
                          <a:pt x="1515378" y="2629237"/>
                          <a:pt x="1305024" y="2521217"/>
                          <a:pt x="1123153" y="2578158"/>
                        </a:cubicBezTo>
                        <a:cubicBezTo>
                          <a:pt x="941282" y="2635099"/>
                          <a:pt x="720005" y="2527888"/>
                          <a:pt x="595271" y="2578158"/>
                        </a:cubicBezTo>
                        <a:cubicBezTo>
                          <a:pt x="470537" y="2628428"/>
                          <a:pt x="178820" y="2568680"/>
                          <a:pt x="0" y="2578158"/>
                        </a:cubicBezTo>
                        <a:cubicBezTo>
                          <a:pt x="-10777" y="2469770"/>
                          <a:pt x="14946" y="2286815"/>
                          <a:pt x="0" y="2088308"/>
                        </a:cubicBezTo>
                        <a:cubicBezTo>
                          <a:pt x="-14946" y="1889801"/>
                          <a:pt x="28651" y="1791528"/>
                          <a:pt x="0" y="1572676"/>
                        </a:cubicBezTo>
                        <a:cubicBezTo>
                          <a:pt x="-28651" y="1353824"/>
                          <a:pt x="36945" y="1224370"/>
                          <a:pt x="0" y="1031263"/>
                        </a:cubicBezTo>
                        <a:cubicBezTo>
                          <a:pt x="-36945" y="838156"/>
                          <a:pt x="7566" y="642412"/>
                          <a:pt x="0" y="541413"/>
                        </a:cubicBezTo>
                        <a:cubicBezTo>
                          <a:pt x="-7566" y="440414"/>
                          <a:pt x="21134" y="154510"/>
                          <a:pt x="0" y="0"/>
                        </a:cubicBezTo>
                        <a:close/>
                      </a:path>
                      <a:path w="1684730" h="2578158" stroke="0" extrusionOk="0">
                        <a:moveTo>
                          <a:pt x="0" y="0"/>
                        </a:moveTo>
                        <a:cubicBezTo>
                          <a:pt x="148181" y="-4681"/>
                          <a:pt x="273087" y="11058"/>
                          <a:pt x="544729" y="0"/>
                        </a:cubicBezTo>
                        <a:cubicBezTo>
                          <a:pt x="816371" y="-11058"/>
                          <a:pt x="826293" y="33859"/>
                          <a:pt x="1055764" y="0"/>
                        </a:cubicBezTo>
                        <a:cubicBezTo>
                          <a:pt x="1285236" y="-33859"/>
                          <a:pt x="1425877" y="53539"/>
                          <a:pt x="1684730" y="0"/>
                        </a:cubicBezTo>
                        <a:cubicBezTo>
                          <a:pt x="1693241" y="167807"/>
                          <a:pt x="1644460" y="286733"/>
                          <a:pt x="1684730" y="489850"/>
                        </a:cubicBezTo>
                        <a:cubicBezTo>
                          <a:pt x="1725000" y="692967"/>
                          <a:pt x="1672818" y="834605"/>
                          <a:pt x="1684730" y="953918"/>
                        </a:cubicBezTo>
                        <a:cubicBezTo>
                          <a:pt x="1696642" y="1073231"/>
                          <a:pt x="1674504" y="1225719"/>
                          <a:pt x="1684730" y="1417987"/>
                        </a:cubicBezTo>
                        <a:cubicBezTo>
                          <a:pt x="1694956" y="1610255"/>
                          <a:pt x="1655764" y="1681475"/>
                          <a:pt x="1684730" y="1933619"/>
                        </a:cubicBezTo>
                        <a:cubicBezTo>
                          <a:pt x="1713696" y="2185763"/>
                          <a:pt x="1617502" y="2400462"/>
                          <a:pt x="1684730" y="2578158"/>
                        </a:cubicBezTo>
                        <a:cubicBezTo>
                          <a:pt x="1552743" y="2631438"/>
                          <a:pt x="1282643" y="2546279"/>
                          <a:pt x="1156848" y="2578158"/>
                        </a:cubicBezTo>
                        <a:cubicBezTo>
                          <a:pt x="1031053" y="2610037"/>
                          <a:pt x="843601" y="2521848"/>
                          <a:pt x="595271" y="2578158"/>
                        </a:cubicBezTo>
                        <a:cubicBezTo>
                          <a:pt x="346941" y="2634468"/>
                          <a:pt x="222420" y="2525074"/>
                          <a:pt x="0" y="2578158"/>
                        </a:cubicBezTo>
                        <a:cubicBezTo>
                          <a:pt x="-20654" y="2379546"/>
                          <a:pt x="1557" y="2278988"/>
                          <a:pt x="0" y="2088308"/>
                        </a:cubicBezTo>
                        <a:cubicBezTo>
                          <a:pt x="-1557" y="1897628"/>
                          <a:pt x="35367" y="1710652"/>
                          <a:pt x="0" y="1598458"/>
                        </a:cubicBezTo>
                        <a:cubicBezTo>
                          <a:pt x="-35367" y="1486264"/>
                          <a:pt x="57624" y="1241688"/>
                          <a:pt x="0" y="1031263"/>
                        </a:cubicBezTo>
                        <a:cubicBezTo>
                          <a:pt x="-57624" y="820839"/>
                          <a:pt x="37044" y="745374"/>
                          <a:pt x="0" y="464068"/>
                        </a:cubicBezTo>
                        <a:cubicBezTo>
                          <a:pt x="-37044" y="182762"/>
                          <a:pt x="18084" y="11931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" name="Imagem 1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BDCA9FF-608F-DFA5-01B4-2187D7128F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9875"/>
          <a:stretch/>
        </p:blipFill>
        <p:spPr>
          <a:xfrm>
            <a:off x="7111802" y="1690698"/>
            <a:ext cx="1684730" cy="25781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05DF0255-87C7-8F37-F834-F23687FFE6CC}"/>
              </a:ext>
            </a:extLst>
          </p:cNvPr>
          <p:cNvCxnSpPr>
            <a:stCxn id="5" idx="2"/>
          </p:cNvCxnSpPr>
          <p:nvPr/>
        </p:nvCxnSpPr>
        <p:spPr>
          <a:xfrm rot="5400000" flipH="1" flipV="1">
            <a:off x="4956271" y="2313738"/>
            <a:ext cx="2840748" cy="1069488"/>
          </a:xfrm>
          <a:prstGeom prst="bentConnector3">
            <a:avLst>
              <a:gd name="adj1" fmla="val -8047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5E3AB4C5-EEEF-4228-1738-F4E263E774EA}"/>
              </a:ext>
            </a:extLst>
          </p:cNvPr>
          <p:cNvCxnSpPr>
            <a:endCxn id="11" idx="0"/>
          </p:cNvCxnSpPr>
          <p:nvPr/>
        </p:nvCxnSpPr>
        <p:spPr>
          <a:xfrm>
            <a:off x="6909371" y="1422971"/>
            <a:ext cx="1044796" cy="26772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555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DAA3B9FF-ED4A-956D-98EB-28AA0CF81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>
            <a:extLst>
              <a:ext uri="{FF2B5EF4-FFF2-40B4-BE49-F238E27FC236}">
                <a16:creationId xmlns:a16="http://schemas.microsoft.com/office/drawing/2014/main" id="{61E2A802-5CBE-9F03-29ED-F8045B2EDC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11006" cy="3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Fluxos de uso sistema</a:t>
            </a:r>
            <a:endParaRPr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31">
            <a:extLst>
              <a:ext uri="{FF2B5EF4-FFF2-40B4-BE49-F238E27FC236}">
                <a16:creationId xmlns:a16="http://schemas.microsoft.com/office/drawing/2014/main" id="{5FA8970C-6750-F2A3-4DA6-DA2D953D5D8B}"/>
              </a:ext>
            </a:extLst>
          </p:cNvPr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Resultados</a:t>
            </a:r>
            <a:endParaRPr sz="2400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5" name="Google Shape;145;p31">
            <a:extLst>
              <a:ext uri="{FF2B5EF4-FFF2-40B4-BE49-F238E27FC236}">
                <a16:creationId xmlns:a16="http://schemas.microsoft.com/office/drawing/2014/main" id="{A8899146-B46D-08E7-2CDD-4F49D946F5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Imagem 3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F7B80C6F-556C-7FD8-A83A-4252F90558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4" y="1982659"/>
            <a:ext cx="3849098" cy="216275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Gravação de Tela 2024-11-29 190451">
            <a:hlinkClick r:id="" action="ppaction://media"/>
            <a:extLst>
              <a:ext uri="{FF2B5EF4-FFF2-40B4-BE49-F238E27FC236}">
                <a16:creationId xmlns:a16="http://schemas.microsoft.com/office/drawing/2014/main" id="{585CD845-828C-2198-DA48-B9213720C5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0" y="1972330"/>
            <a:ext cx="4346749" cy="2693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031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3492D656-E5B2-6A8B-C3E9-F58AEB3FD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>
            <a:extLst>
              <a:ext uri="{FF2B5EF4-FFF2-40B4-BE49-F238E27FC236}">
                <a16:creationId xmlns:a16="http://schemas.microsoft.com/office/drawing/2014/main" id="{ABD2527E-8E61-5379-624A-A867389245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11006" cy="3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Fluxos de uso sistema</a:t>
            </a:r>
            <a:endParaRPr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31">
            <a:extLst>
              <a:ext uri="{FF2B5EF4-FFF2-40B4-BE49-F238E27FC236}">
                <a16:creationId xmlns:a16="http://schemas.microsoft.com/office/drawing/2014/main" id="{D726708B-A1EA-CE70-9B22-E1E1215A7F36}"/>
              </a:ext>
            </a:extLst>
          </p:cNvPr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Resultados</a:t>
            </a:r>
            <a:endParaRPr sz="2400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5" name="Google Shape;145;p31">
            <a:extLst>
              <a:ext uri="{FF2B5EF4-FFF2-40B4-BE49-F238E27FC236}">
                <a16:creationId xmlns:a16="http://schemas.microsoft.com/office/drawing/2014/main" id="{3842D352-D0F4-D778-D7DA-BF2EF59CC8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BB54BC59-60B8-3ABD-2BE2-05299AB48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98" y="1965435"/>
            <a:ext cx="2884212" cy="25264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113D1FC-09E6-CB8C-8CC5-A3D44E802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606" y="1664536"/>
            <a:ext cx="2350794" cy="31282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7856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body" idx="1"/>
          </p:nvPr>
        </p:nvSpPr>
        <p:spPr>
          <a:xfrm>
            <a:off x="311700" y="1267004"/>
            <a:ext cx="8520600" cy="357309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dirty="0">
                <a:latin typeface="Open Sans"/>
                <a:ea typeface="Open Sans"/>
                <a:cs typeface="Open Sans"/>
                <a:sym typeface="Open Sans"/>
              </a:rPr>
              <a:t>O projeto visa desenvolver um sistema que coleta informações por meio de formulários para o IFSP (Instituto Federal de São Paulo) – Campus Campinas sobre os egressos do curso superior de Tecnologia em Análise e Desenvolvimento de Sistemas (TADS). 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just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dirty="0">
                <a:latin typeface="Open Sans"/>
                <a:ea typeface="Open Sans"/>
                <a:cs typeface="Open Sans"/>
                <a:sym typeface="Open Sans"/>
              </a:rPr>
              <a:t>A coleta dessas informações é importante para melhorar a formação oferecida, guardar as opiniões dos ex-alunos em relação a qualidade da formação no curso, sua situação no mercado de trabalho, guardar dados estatísticos e outras informações gerais que atendem as diretrizes educacionais do Ministério da Educação.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26"/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Introdução</a:t>
            </a:r>
            <a:endParaRPr sz="2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09" name="Google Shape;1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9B07F33F-9FCE-E9B6-D102-08B343820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>
            <a:extLst>
              <a:ext uri="{FF2B5EF4-FFF2-40B4-BE49-F238E27FC236}">
                <a16:creationId xmlns:a16="http://schemas.microsoft.com/office/drawing/2014/main" id="{FA023916-E857-5ECE-F6AD-E873992B0E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11006" cy="3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Fluxos de uso sistema</a:t>
            </a:r>
            <a:endParaRPr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31">
            <a:extLst>
              <a:ext uri="{FF2B5EF4-FFF2-40B4-BE49-F238E27FC236}">
                <a16:creationId xmlns:a16="http://schemas.microsoft.com/office/drawing/2014/main" id="{C4A63922-B50D-296F-042F-D728E326F3FE}"/>
              </a:ext>
            </a:extLst>
          </p:cNvPr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Resultados</a:t>
            </a:r>
            <a:endParaRPr sz="2400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5" name="Google Shape;145;p31">
            <a:extLst>
              <a:ext uri="{FF2B5EF4-FFF2-40B4-BE49-F238E27FC236}">
                <a16:creationId xmlns:a16="http://schemas.microsoft.com/office/drawing/2014/main" id="{64379A97-57BA-0AE4-0200-F63D0A5AAB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4A7C2CE-08CD-A5AA-0F53-717564578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94" y="1895275"/>
            <a:ext cx="4188689" cy="23479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E4C455F-8500-A60A-C265-9AE23E349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618" y="1891862"/>
            <a:ext cx="4188689" cy="23513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43695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0ACF869B-FB6B-C41B-586C-1F7424189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>
            <a:extLst>
              <a:ext uri="{FF2B5EF4-FFF2-40B4-BE49-F238E27FC236}">
                <a16:creationId xmlns:a16="http://schemas.microsoft.com/office/drawing/2014/main" id="{7795CE9D-8D50-9EFB-60CC-08AABF6FC7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11006" cy="3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Fluxos de uso sistema</a:t>
            </a:r>
            <a:endParaRPr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31">
            <a:extLst>
              <a:ext uri="{FF2B5EF4-FFF2-40B4-BE49-F238E27FC236}">
                <a16:creationId xmlns:a16="http://schemas.microsoft.com/office/drawing/2014/main" id="{168EE198-DB4F-A563-5C9A-53310864F395}"/>
              </a:ext>
            </a:extLst>
          </p:cNvPr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Resultados</a:t>
            </a:r>
            <a:endParaRPr sz="2400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5" name="Google Shape;145;p31">
            <a:extLst>
              <a:ext uri="{FF2B5EF4-FFF2-40B4-BE49-F238E27FC236}">
                <a16:creationId xmlns:a16="http://schemas.microsoft.com/office/drawing/2014/main" id="{0454229E-D1E6-B652-AA62-1576712560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ED29C32-BBAA-3C6B-CF36-18035C490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010" y="1906451"/>
            <a:ext cx="1890957" cy="95825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01EC715-10C0-C16B-A792-56D6190A9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514" y="2934423"/>
            <a:ext cx="1461947" cy="12852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vação de Tela 2024-11-25 203350">
            <a:hlinkClick r:id="" action="ppaction://media"/>
            <a:extLst>
              <a:ext uri="{FF2B5EF4-FFF2-40B4-BE49-F238E27FC236}">
                <a16:creationId xmlns:a16="http://schemas.microsoft.com/office/drawing/2014/main" id="{EB4A93A5-BB32-7D63-47F4-0A72D8F6FB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1028" y="1595311"/>
            <a:ext cx="5249037" cy="294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7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83748C33-BC84-C0DE-53E7-6B29D56E8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>
            <a:extLst>
              <a:ext uri="{FF2B5EF4-FFF2-40B4-BE49-F238E27FC236}">
                <a16:creationId xmlns:a16="http://schemas.microsoft.com/office/drawing/2014/main" id="{32FB834A-9D55-8AD2-C743-88ED7A9D7E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11006" cy="3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Fluxos de uso sistema</a:t>
            </a:r>
            <a:endParaRPr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31">
            <a:extLst>
              <a:ext uri="{FF2B5EF4-FFF2-40B4-BE49-F238E27FC236}">
                <a16:creationId xmlns:a16="http://schemas.microsoft.com/office/drawing/2014/main" id="{5E2BC179-E29E-1DAC-5E7B-B30018A960A4}"/>
              </a:ext>
            </a:extLst>
          </p:cNvPr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Resultados</a:t>
            </a:r>
            <a:endParaRPr sz="2400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5" name="Google Shape;145;p31">
            <a:extLst>
              <a:ext uri="{FF2B5EF4-FFF2-40B4-BE49-F238E27FC236}">
                <a16:creationId xmlns:a16="http://schemas.microsoft.com/office/drawing/2014/main" id="{9DA618C9-4756-6835-0E71-BBA4613D98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0AB3D27-4355-42C4-9B9E-742CB1B6CD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25" y="1861991"/>
            <a:ext cx="4300378" cy="24146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8C2BC4D-251C-A0E6-40C2-10FA2C2131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799" y="1861991"/>
            <a:ext cx="4307440" cy="24148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318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81AE88D1-E3E3-0528-5228-0C5E81E9C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>
            <a:extLst>
              <a:ext uri="{FF2B5EF4-FFF2-40B4-BE49-F238E27FC236}">
                <a16:creationId xmlns:a16="http://schemas.microsoft.com/office/drawing/2014/main" id="{9DF94A09-E753-4D2A-ADC9-35A50FDBD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11006" cy="3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Fluxos de uso sistema</a:t>
            </a:r>
            <a:endParaRPr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31">
            <a:extLst>
              <a:ext uri="{FF2B5EF4-FFF2-40B4-BE49-F238E27FC236}">
                <a16:creationId xmlns:a16="http://schemas.microsoft.com/office/drawing/2014/main" id="{44A02D10-259B-2102-188F-9587B8DE18C7}"/>
              </a:ext>
            </a:extLst>
          </p:cNvPr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Resultados</a:t>
            </a:r>
            <a:endParaRPr sz="2400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5" name="Google Shape;145;p31">
            <a:extLst>
              <a:ext uri="{FF2B5EF4-FFF2-40B4-BE49-F238E27FC236}">
                <a16:creationId xmlns:a16="http://schemas.microsoft.com/office/drawing/2014/main" id="{D330CAF9-A533-9896-90FA-3B884CD5DA5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6DFB570-9D7D-A591-7B11-45F1F6FEC2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76" y="1071686"/>
            <a:ext cx="1970689" cy="40492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Gravação de Tela 2024-11-25 202913">
            <a:hlinkClick r:id="" action="ppaction://media"/>
            <a:extLst>
              <a:ext uri="{FF2B5EF4-FFF2-40B4-BE49-F238E27FC236}">
                <a16:creationId xmlns:a16="http://schemas.microsoft.com/office/drawing/2014/main" id="{D0FF4367-B3EF-89F6-3F22-1258BC9620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6634" y="1557506"/>
            <a:ext cx="5465240" cy="30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7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>
            <a:spLocks noGrp="1"/>
          </p:cNvSpPr>
          <p:nvPr>
            <p:ph type="body" idx="1"/>
          </p:nvPr>
        </p:nvSpPr>
        <p:spPr>
          <a:xfrm>
            <a:off x="143623" y="1130550"/>
            <a:ext cx="8851726" cy="39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Desde o início, o foco foi entender as necessidades específicas da instituição e implementar a solução com base em tecnologias atuais como Node.js, </a:t>
            </a:r>
            <a:r>
              <a:rPr lang="pt-BR" sz="17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TypeScript</a:t>
            </a:r>
            <a:r>
              <a:rPr lang="pt-BR" sz="17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pt-BR" sz="1700" dirty="0" err="1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React</a:t>
            </a:r>
            <a:r>
              <a:rPr lang="pt-BR" sz="17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 e boas práticas de desenvolvimento.</a:t>
            </a:r>
          </a:p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Deste modo, esse sistema resolve a ausência de uma ferramenta dedicada ao acompanhamento dos egressos, oferecendo uma plataforma que facilita a coleta e análise de dados. Com isso, a instituição poderá usar o feedback dos ex-alunos para melhorar a qualidade do curso TADS.</a:t>
            </a:r>
          </a:p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7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Para trabalhos futuros, vale expandir o sistema para outros cursos do IFSP, caso seja possível, integrar com o SUAP, realizar melhorias na usabilidade e adicionar funcionalidades a partir de testes com usuários reais e coleta de feedback.</a:t>
            </a:r>
          </a:p>
        </p:txBody>
      </p:sp>
      <p:sp>
        <p:nvSpPr>
          <p:cNvPr id="203" name="Google Shape;203;p38"/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Conclusão</a:t>
            </a:r>
            <a:endParaRPr sz="2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04" name="Google Shape;2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body" idx="1"/>
          </p:nvPr>
        </p:nvSpPr>
        <p:spPr>
          <a:xfrm>
            <a:off x="95749" y="1152475"/>
            <a:ext cx="8899600" cy="3991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114300" indent="0" rtl="0">
              <a:buNone/>
            </a:pPr>
            <a:r>
              <a:rPr lang="pt-BR" sz="1800" b="0" i="0" u="none" strike="noStrike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Michelan</a:t>
            </a:r>
            <a:r>
              <a:rPr lang="pt-BR" sz="18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L. S. et al. </a:t>
            </a:r>
            <a:r>
              <a:rPr lang="pt-BR" sz="1800" b="1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Gestão de egressos em instituições de ensino superior.</a:t>
            </a:r>
          </a:p>
          <a:p>
            <a:pPr marL="114300" indent="0" rtl="0">
              <a:buNone/>
            </a:pPr>
            <a:endParaRPr lang="pt-BR" sz="1800" b="1" i="0" u="none" strike="noStrike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 indent="0" rtl="0">
              <a:buNone/>
            </a:pPr>
            <a:r>
              <a:rPr lang="pt-BR" sz="18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Paul, J. J. </a:t>
            </a:r>
            <a:r>
              <a:rPr lang="pt-BR" sz="1800" b="1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Acompanhamento de egressos do ensino superior.</a:t>
            </a:r>
          </a:p>
          <a:p>
            <a:pPr marL="114300" indent="0" rtl="0">
              <a:buNone/>
            </a:pPr>
            <a:endParaRPr lang="pt-BR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 indent="0" rtl="0">
              <a:buNone/>
            </a:pPr>
            <a:r>
              <a:rPr lang="pt-BR" sz="18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MEC/INEP. </a:t>
            </a:r>
            <a:r>
              <a:rPr lang="pt-BR" sz="1800" b="1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Avaliação externa das instituições de educação superior</a:t>
            </a:r>
            <a:r>
              <a:rPr lang="pt-BR" sz="18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114300" indent="0" rtl="0">
              <a:buNone/>
            </a:pPr>
            <a:endParaRPr lang="pt-BR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 indent="0" rtl="0">
              <a:buNone/>
            </a:pPr>
            <a:r>
              <a:rPr lang="pt-BR" sz="18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DUBOIS, Paul. </a:t>
            </a:r>
            <a:r>
              <a:rPr lang="pt-BR" sz="1800" b="1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MySQL.</a:t>
            </a:r>
          </a:p>
          <a:p>
            <a:pPr marL="114300" indent="0" rtl="0">
              <a:buNone/>
            </a:pPr>
            <a:endParaRPr lang="pt-BR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 indent="0" rtl="0">
              <a:buNone/>
            </a:pPr>
            <a:r>
              <a:rPr lang="pt-BR" sz="18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CANTELON, Mike et al. </a:t>
            </a:r>
            <a:r>
              <a:rPr lang="pt-BR" sz="1800" b="1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Node. </a:t>
            </a:r>
            <a:r>
              <a:rPr lang="pt-BR" sz="1800" b="1" i="0" u="none" strike="noStrike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js</a:t>
            </a:r>
            <a:r>
              <a:rPr lang="pt-BR" sz="1800" b="1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pt-BR" sz="1800" b="1" i="0" u="none" strike="noStrike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Action</a:t>
            </a:r>
            <a:endParaRPr lang="pt-BR" sz="1800" b="1" i="0" u="none" strike="noStrike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 indent="0" rtl="0">
              <a:buNone/>
            </a:pPr>
            <a:endParaRPr lang="pt-BR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 indent="0" rtl="0">
              <a:buNone/>
            </a:pPr>
            <a:r>
              <a:rPr lang="pt-BR" sz="18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AGGARWAL, </a:t>
            </a:r>
            <a:r>
              <a:rPr lang="pt-BR" sz="1800" b="0" i="0" u="none" strike="noStrike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Sanchit</a:t>
            </a:r>
            <a:r>
              <a:rPr lang="pt-BR" sz="18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pt-BR" sz="1800" b="1" i="0" u="none" strike="noStrike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Modern</a:t>
            </a:r>
            <a:r>
              <a:rPr lang="pt-BR" sz="1800" b="1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web-</a:t>
            </a:r>
            <a:r>
              <a:rPr lang="pt-BR" sz="1800" b="1" i="0" u="none" strike="noStrike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development</a:t>
            </a:r>
            <a:r>
              <a:rPr lang="pt-BR" sz="1800" b="1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800" b="1" i="0" u="none" strike="noStrike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</a:t>
            </a:r>
            <a:r>
              <a:rPr lang="pt-BR" sz="1800" b="1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800" b="1" i="0" u="none" strike="noStrike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reactjs</a:t>
            </a:r>
            <a:r>
              <a:rPr lang="pt-BR" sz="18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114300" indent="0" rtl="0">
              <a:buNone/>
            </a:pPr>
            <a:endParaRPr lang="pt-BR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14300" indent="0">
              <a:buNone/>
            </a:pPr>
            <a:r>
              <a:rPr lang="pt-BR" sz="18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MASSE, Mark. </a:t>
            </a:r>
            <a:r>
              <a:rPr lang="pt-BR" sz="1800" b="1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REST API design </a:t>
            </a:r>
            <a:r>
              <a:rPr lang="pt-BR" sz="1800" b="1" i="0" u="none" strike="noStrike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rulebook</a:t>
            </a:r>
            <a:r>
              <a:rPr lang="pt-BR" sz="1800" b="1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BR" sz="1800" b="1" i="0" u="none" strike="noStrike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designing</a:t>
            </a:r>
            <a:r>
              <a:rPr lang="pt-BR" sz="1800" b="1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800" b="1" i="0" u="none" strike="noStrike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consistent</a:t>
            </a:r>
            <a:r>
              <a:rPr lang="pt-BR" sz="1800" b="1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800" b="1" i="0" u="none" strike="noStrike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RESTful</a:t>
            </a:r>
            <a:r>
              <a:rPr lang="pt-BR" sz="1800" b="1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web </a:t>
            </a:r>
            <a:r>
              <a:rPr lang="pt-BR" sz="1800" b="1" i="0" u="none" strike="noStrike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</a:t>
            </a:r>
            <a:r>
              <a:rPr lang="pt-BR" sz="1800" b="1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interfaces</a:t>
            </a:r>
            <a:r>
              <a:rPr lang="pt-BR" sz="1800" b="0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pen Sans"/>
            </a:endParaRPr>
          </a:p>
        </p:txBody>
      </p:sp>
      <p:sp>
        <p:nvSpPr>
          <p:cNvPr id="210" name="Google Shape;210;p39"/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Bibliografia Principal</a:t>
            </a:r>
            <a:endParaRPr sz="2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11" name="Google Shape;2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body" idx="1"/>
          </p:nvPr>
        </p:nvSpPr>
        <p:spPr>
          <a:xfrm>
            <a:off x="70884" y="1130550"/>
            <a:ext cx="8924465" cy="376751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rtl="0">
              <a:buNone/>
            </a:pPr>
            <a:r>
              <a:rPr lang="pt-BR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Geral</a:t>
            </a:r>
          </a:p>
          <a:p>
            <a:pPr marL="114300" indent="0" rtl="0">
              <a:buNone/>
            </a:pPr>
            <a:r>
              <a:rPr lang="pt-BR" b="0" i="0" u="none" strike="noStrike" dirty="0">
                <a:solidFill>
                  <a:srgbClr val="595959"/>
                </a:solidFill>
                <a:effectLst/>
                <a:latin typeface="Open Sans" panose="020B0606030504020204" pitchFamily="34" charset="0"/>
              </a:rPr>
              <a:t>Desenvolver um sistema de egressos que colete informações referentes aos alunos egressos do curso TADS do IFSP Campus Campinas.</a:t>
            </a:r>
            <a:endParaRPr lang="pt-BR" b="1" i="0" u="none" strike="noStrike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114300" indent="0" rtl="0">
              <a:buNone/>
            </a:pPr>
            <a:r>
              <a:rPr lang="pt-BR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Específicos</a:t>
            </a:r>
            <a:endParaRPr lang="pt-BR" dirty="0">
              <a:effectLst/>
            </a:endParaRPr>
          </a:p>
          <a:p>
            <a:pPr marL="17145" algn="just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595959"/>
                </a:solidFill>
                <a:effectLst/>
                <a:latin typeface="Open Sans" panose="020B0606030504020204" pitchFamily="34" charset="0"/>
              </a:rPr>
              <a:t>Pesquisar a política de acompanhamento de egressos do IFSP.</a:t>
            </a:r>
          </a:p>
          <a:p>
            <a:pPr marL="17145" algn="just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595959"/>
                </a:solidFill>
                <a:effectLst/>
                <a:latin typeface="Open Sans" panose="020B0606030504020204" pitchFamily="34" charset="0"/>
              </a:rPr>
              <a:t>Desenvolver um sistema web capaz de exibir um formulário e seus dados filtrando por diferentes critérios de busca, armazenar as perguntas e as respostas de cada estudante em um banco de dados. </a:t>
            </a:r>
          </a:p>
          <a:p>
            <a:pPr marL="17145" algn="just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pt-BR" b="0" i="0" u="none" strike="noStrike" dirty="0">
                <a:solidFill>
                  <a:srgbClr val="595959"/>
                </a:solidFill>
                <a:effectLst/>
                <a:latin typeface="Open Sans" panose="020B0606030504020204" pitchFamily="34" charset="0"/>
              </a:rPr>
              <a:t>Validar e verificar as funcionalidades do sistema de egressos.</a:t>
            </a:r>
          </a:p>
          <a:p>
            <a:pPr marL="114300" indent="0" algn="just" rtl="0">
              <a:buNone/>
            </a:pPr>
            <a:r>
              <a:rPr lang="pt-BR" dirty="0">
                <a:latin typeface="Open Sans"/>
                <a:ea typeface="Open Sans"/>
                <a:cs typeface="Open Sans"/>
                <a:sym typeface="Open Sans"/>
              </a:rPr>
              <a:t>​</a:t>
            </a:r>
            <a:endParaRPr lang="pt-BR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27"/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Objetivos</a:t>
            </a:r>
            <a:endParaRPr sz="2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16" name="Google Shape;1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>
            <a:spLocks noGrp="1"/>
          </p:cNvSpPr>
          <p:nvPr>
            <p:ph type="body" idx="1"/>
          </p:nvPr>
        </p:nvSpPr>
        <p:spPr>
          <a:xfrm>
            <a:off x="92149" y="1282995"/>
            <a:ext cx="8903199" cy="3747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Open Sans"/>
                <a:ea typeface="Open Sans"/>
                <a:cs typeface="Open Sans"/>
                <a:sym typeface="Open Sans"/>
              </a:rPr>
              <a:t>No instrumento das avaliações das Instituições de Ensino Superior (IES) que ocorrem anualmente, existem alguns indicadores baseado  em determinados critérios. Um desses indicador é a “Política de acompanhamento do egresso”.</a:t>
            </a: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Open Sans"/>
                <a:ea typeface="Open Sans"/>
                <a:cs typeface="Open Sans"/>
                <a:sym typeface="Open Sans"/>
              </a:rPr>
              <a:t>Atualmente o campus Campinas do Instituto Federal de São Paulo não possui mecanismos adequados para acompanhar egressos, analisar o  impacto do curso no mercado de trabalho  e validar a efetividade da formação realizada no curso TADS, critérios exigidos para avaliação positiva pelo Ministério da Educação. </a:t>
            </a:r>
          </a:p>
        </p:txBody>
      </p:sp>
      <p:sp>
        <p:nvSpPr>
          <p:cNvPr id="123" name="Google Shape;123;p28"/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Justificativa</a:t>
            </a:r>
            <a:endParaRPr sz="2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24" name="Google Shape;1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>
            <a:spLocks noGrp="1"/>
          </p:cNvSpPr>
          <p:nvPr>
            <p:ph type="body" idx="1"/>
          </p:nvPr>
        </p:nvSpPr>
        <p:spPr>
          <a:xfrm>
            <a:off x="321750" y="1130550"/>
            <a:ext cx="8500500" cy="30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pt-BR" dirty="0">
                <a:latin typeface="Open Sans"/>
                <a:ea typeface="Open Sans"/>
                <a:cs typeface="Open Sans"/>
                <a:sym typeface="Open Sans"/>
              </a:rPr>
              <a:t>Definição de egresso, a importância de acompanhar os ex-alunos e como funciona o programa de acompanhamento de egressos do IFSP 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pt-BR" sz="1800" b="0" i="0" u="none" strike="noStrike" dirty="0">
                <a:solidFill>
                  <a:srgbClr val="595959"/>
                </a:solidFill>
                <a:effectLst/>
                <a:latin typeface="Open Sans" panose="020B0606030504020204" pitchFamily="34" charset="0"/>
              </a:rPr>
              <a:t>Comparação e estudo de software correlatos de outras instituições.</a:t>
            </a:r>
            <a:endParaRPr lang="pt-BR" dirty="0">
              <a:solidFill>
                <a:srgbClr val="595959"/>
              </a:solidFill>
              <a:latin typeface="Open Sans" panose="020B0606030504020204" pitchFamily="34" charset="0"/>
            </a:endParaRPr>
          </a:p>
          <a:p>
            <a:pPr marL="1143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800" b="1" i="0" u="none" strike="noStrike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Sistema de Acompanhamento de Egressos  da UFSC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endParaRPr lang="pt-BR" dirty="0">
              <a:solidFill>
                <a:srgbClr val="595959"/>
              </a:solidFill>
              <a:latin typeface="Open Sans" panose="020B0606030504020204" pitchFamily="34" charset="0"/>
            </a:endParaRPr>
          </a:p>
        </p:txBody>
      </p:sp>
      <p:sp>
        <p:nvSpPr>
          <p:cNvPr id="130" name="Google Shape;130;p29"/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Fundamentação Teórica</a:t>
            </a:r>
            <a:endParaRPr sz="2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31" name="Google Shape;1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DAC6654A-B1A6-0916-62CA-CAB557211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441" y="2480415"/>
            <a:ext cx="3669117" cy="25963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body" idx="1"/>
          </p:nvPr>
        </p:nvSpPr>
        <p:spPr>
          <a:xfrm>
            <a:off x="345850" y="1473750"/>
            <a:ext cx="8500500" cy="29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Open Sans"/>
                <a:ea typeface="Open Sans"/>
                <a:cs typeface="Open Sans"/>
                <a:sym typeface="Open Sans"/>
              </a:rPr>
              <a:t>Estudo das tecnologias envolvidas no projeto: 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pt-BR" dirty="0">
                <a:latin typeface="Open Sans"/>
                <a:ea typeface="Open Sans"/>
                <a:cs typeface="Open Sans"/>
                <a:sym typeface="Open Sans"/>
              </a:rPr>
              <a:t>Bancos de dados (MySQL) via MySQL Workbench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pt-BR" dirty="0" err="1">
                <a:latin typeface="Open Sans"/>
                <a:ea typeface="Open Sans"/>
                <a:cs typeface="Open Sans"/>
                <a:sym typeface="Open Sans"/>
              </a:rPr>
              <a:t>JavaScript</a:t>
            </a:r>
            <a:r>
              <a:rPr lang="pt-BR" dirty="0"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pt-BR" dirty="0" err="1">
                <a:latin typeface="Open Sans"/>
                <a:ea typeface="Open Sans"/>
                <a:cs typeface="Open Sans"/>
                <a:sym typeface="Open Sans"/>
              </a:rPr>
              <a:t>Typescript</a:t>
            </a:r>
            <a:r>
              <a:rPr lang="pt-BR" dirty="0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pt-BR" dirty="0">
                <a:latin typeface="Open Sans"/>
                <a:ea typeface="Open Sans"/>
                <a:cs typeface="Open Sans"/>
                <a:sym typeface="Open Sans"/>
              </a:rPr>
              <a:t>Node.js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pt-BR" dirty="0">
                <a:latin typeface="Open Sans"/>
                <a:ea typeface="Open Sans"/>
                <a:cs typeface="Open Sans"/>
                <a:sym typeface="Open Sans"/>
              </a:rPr>
              <a:t>React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30"/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Fundamentação Teórica</a:t>
            </a:r>
            <a:endParaRPr sz="2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38" name="Google Shape;1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11006" cy="3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Arquitetura do sistema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b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Diagrama da estrutura geral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31"/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Metodologia</a:t>
            </a:r>
            <a:endParaRPr sz="2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C1073D0-ED39-93AE-BED8-DD1AC4BEBA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77772" y="2207582"/>
            <a:ext cx="5278861" cy="85433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softEdge rad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CFA80F8F-996D-8D9B-5467-C793C6519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>
            <a:extLst>
              <a:ext uri="{FF2B5EF4-FFF2-40B4-BE49-F238E27FC236}">
                <a16:creationId xmlns:a16="http://schemas.microsoft.com/office/drawing/2014/main" id="{E9F61328-0049-95DD-893B-BFB9355E5D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11006" cy="3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Banco de dados				     Diagrama do banco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Entidades principais:</a:t>
            </a:r>
          </a:p>
          <a:p>
            <a:pPr marL="285750" indent="-285750"/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Cursos</a:t>
            </a:r>
          </a:p>
          <a:p>
            <a:pPr marL="285750" indent="-285750"/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Usuários</a:t>
            </a:r>
          </a:p>
          <a:p>
            <a:pPr marL="285750" indent="-285750"/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Formulários</a:t>
            </a:r>
          </a:p>
          <a:p>
            <a:pPr marL="285750" indent="-285750"/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Questões</a:t>
            </a:r>
          </a:p>
          <a:p>
            <a:pPr marL="285750" indent="-285750"/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Respostas de formulários</a:t>
            </a:r>
            <a:endParaRPr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31">
            <a:extLst>
              <a:ext uri="{FF2B5EF4-FFF2-40B4-BE49-F238E27FC236}">
                <a16:creationId xmlns:a16="http://schemas.microsoft.com/office/drawing/2014/main" id="{CE8D4258-2CA0-2A90-33C6-BF02D0AB6868}"/>
              </a:ext>
            </a:extLst>
          </p:cNvPr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Metodologia</a:t>
            </a:r>
            <a:endParaRPr sz="2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5" name="Google Shape;145;p31">
            <a:extLst>
              <a:ext uri="{FF2B5EF4-FFF2-40B4-BE49-F238E27FC236}">
                <a16:creationId xmlns:a16="http://schemas.microsoft.com/office/drawing/2014/main" id="{E1555EED-5836-192A-11A6-14667DD4FE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Imagem 1" descr="Tabela&#10;&#10;Descrição gerada automaticamente com confiança média">
            <a:extLst>
              <a:ext uri="{FF2B5EF4-FFF2-40B4-BE49-F238E27FC236}">
                <a16:creationId xmlns:a16="http://schemas.microsoft.com/office/drawing/2014/main" id="{CCA3AEE0-30E3-E92D-FF70-5E123B50A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76524"/>
            <a:ext cx="3916120" cy="34543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7199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1BF86676-1510-4135-803E-771C1A0BD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>
            <a:extLst>
              <a:ext uri="{FF2B5EF4-FFF2-40B4-BE49-F238E27FC236}">
                <a16:creationId xmlns:a16="http://schemas.microsoft.com/office/drawing/2014/main" id="{2DB0CCA1-ED8F-611A-77D4-D339CF7E7C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1941" y="1130550"/>
            <a:ext cx="2005935" cy="3278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pt-BR" b="1" i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Backend</a:t>
            </a:r>
          </a:p>
          <a:p>
            <a:pPr marL="0" indent="0">
              <a:buNone/>
            </a:pPr>
            <a:endParaRPr lang="pt-BR" b="1" i="1" dirty="0">
              <a:solidFill>
                <a:schemeClr val="tx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Estrutura</a:t>
            </a:r>
          </a:p>
          <a:p>
            <a:pPr marL="285750" indent="-285750"/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controllers</a:t>
            </a:r>
          </a:p>
          <a:p>
            <a:pPr marL="285750" indent="-285750"/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models</a:t>
            </a:r>
          </a:p>
          <a:p>
            <a:pPr marL="285750" indent="-285750"/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routes</a:t>
            </a:r>
          </a:p>
          <a:p>
            <a:pPr marL="285750" indent="-285750"/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types</a:t>
            </a:r>
          </a:p>
          <a:p>
            <a:pPr marL="285750" indent="-285750"/>
            <a:r>
              <a:rPr lang="pt-BR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utils</a:t>
            </a:r>
          </a:p>
        </p:txBody>
      </p:sp>
      <p:sp>
        <p:nvSpPr>
          <p:cNvPr id="144" name="Google Shape;144;p31">
            <a:extLst>
              <a:ext uri="{FF2B5EF4-FFF2-40B4-BE49-F238E27FC236}">
                <a16:creationId xmlns:a16="http://schemas.microsoft.com/office/drawing/2014/main" id="{3B61AC54-E214-C858-D470-2C48970E2BFC}"/>
              </a:ext>
            </a:extLst>
          </p:cNvPr>
          <p:cNvSpPr/>
          <p:nvPr/>
        </p:nvSpPr>
        <p:spPr>
          <a:xfrm>
            <a:off x="0" y="0"/>
            <a:ext cx="9144000" cy="1017900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Metodologia</a:t>
            </a:r>
            <a:endParaRPr sz="24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5" name="Google Shape;145;p31">
            <a:extLst>
              <a:ext uri="{FF2B5EF4-FFF2-40B4-BE49-F238E27FC236}">
                <a16:creationId xmlns:a16="http://schemas.microsoft.com/office/drawing/2014/main" id="{635142BC-5743-875C-1AEE-0D29B401C3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750" y="112650"/>
            <a:ext cx="792599" cy="792601"/>
          </a:xfrm>
          <a:prstGeom prst="rect">
            <a:avLst/>
          </a:prstGeom>
          <a:gradFill>
            <a:gsLst>
              <a:gs pos="0">
                <a:srgbClr val="BFBFBF"/>
              </a:gs>
              <a:gs pos="0">
                <a:srgbClr val="17882C"/>
              </a:gs>
              <a:gs pos="100000">
                <a:srgbClr val="00510F"/>
              </a:gs>
              <a:gs pos="100000">
                <a:srgbClr val="73737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17882C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3888C125-0831-522C-CFC0-129BB72045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75"/>
          <a:stretch/>
        </p:blipFill>
        <p:spPr bwMode="auto">
          <a:xfrm>
            <a:off x="6718754" y="2189772"/>
            <a:ext cx="1599821" cy="2310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F0810D5-6E0E-FDEF-D3BF-D8F8A10E3132}"/>
              </a:ext>
            </a:extLst>
          </p:cNvPr>
          <p:cNvSpPr txBox="1"/>
          <p:nvPr/>
        </p:nvSpPr>
        <p:spPr>
          <a:xfrm>
            <a:off x="2791074" y="1820440"/>
            <a:ext cx="24511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Bibliotecas utilizadas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bcrypt</a:t>
            </a:r>
            <a:endParaRPr lang="pt-BR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mysql2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Nodemailer</a:t>
            </a:r>
            <a:endParaRPr lang="pt-BR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@fastify/jwt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dotenv</a:t>
            </a:r>
            <a:endParaRPr lang="pt-BR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B935858-BBAD-C580-647F-7353BDFC6C53}"/>
              </a:ext>
            </a:extLst>
          </p:cNvPr>
          <p:cNvSpPr txBox="1"/>
          <p:nvPr/>
        </p:nvSpPr>
        <p:spPr>
          <a:xfrm>
            <a:off x="6477398" y="1820440"/>
            <a:ext cx="208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Pastas</a:t>
            </a:r>
          </a:p>
        </p:txBody>
      </p:sp>
    </p:spTree>
    <p:extLst>
      <p:ext uri="{BB962C8B-B14F-4D97-AF65-F5344CB8AC3E}">
        <p14:creationId xmlns:p14="http://schemas.microsoft.com/office/powerpoint/2010/main" val="414811383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2727</Words>
  <Application>Microsoft Office PowerPoint</Application>
  <PresentationFormat>Apresentação na tela (16:9)</PresentationFormat>
  <Paragraphs>264</Paragraphs>
  <Slides>25</Slides>
  <Notes>25</Notes>
  <HiddenSlides>0</HiddenSlides>
  <MMClips>3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Open Sans</vt:lpstr>
      <vt:lpstr>Open Sans SemiBold</vt:lpstr>
      <vt:lpstr>Arial</vt:lpstr>
      <vt:lpstr>Simple Light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Pedro Henrique Soares</cp:lastModifiedBy>
  <cp:revision>7</cp:revision>
  <dcterms:modified xsi:type="dcterms:W3CDTF">2024-12-06T00:35:26Z</dcterms:modified>
</cp:coreProperties>
</file>